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chart29.xml" ContentType="application/vnd.openxmlformats-officedocument.drawingml.chart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4"/>
  </p:notesMasterIdLst>
  <p:sldIdLst>
    <p:sldId id="256" r:id="rId3"/>
    <p:sldId id="259" r:id="rId4"/>
    <p:sldId id="257" r:id="rId5"/>
    <p:sldId id="260" r:id="rId6"/>
    <p:sldId id="27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95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7" r:id="rId39"/>
    <p:sldId id="298" r:id="rId40"/>
    <p:sldId id="299" r:id="rId41"/>
    <p:sldId id="300" r:id="rId42"/>
    <p:sldId id="294" r:id="rId4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92" autoAdjust="0"/>
    <p:restoredTop sz="94690" autoAdjust="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4.xlsx"/><Relationship Id="rId1" Type="http://schemas.openxmlformats.org/officeDocument/2006/relationships/image" Target="../media/image29.png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2.1471044280104334E-2"/>
          <c:y val="0.10307247607408702"/>
          <c:w val="0.96625978755983843"/>
          <c:h val="0.79747190788325106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6B21"/>
            </a:solidFill>
            <a:effectLst>
              <a:outerShdw blurRad="50800" dist="50800" dir="5400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 prstMaterial="plastic">
              <a:bevelT w="165100" prst="coolSlant"/>
              <a:bevelB w="165100" prst="coolSlant"/>
            </a:sp3d>
          </c:spP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 i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415842.8</c:v>
                </c:pt>
                <c:pt idx="1">
                  <c:v>477035.6</c:v>
                </c:pt>
                <c:pt idx="2">
                  <c:v>446895.6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8D-4A26-8A68-F64EFF85B7E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3350763.5</c:v>
                </c:pt>
                <c:pt idx="1">
                  <c:v>3948635.4</c:v>
                </c:pt>
                <c:pt idx="2">
                  <c:v>3313287.4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8D-4A26-8A68-F64EFF85B7E7}"/>
            </c:ext>
          </c:extLst>
        </c:ser>
        <c:gapWidth val="95"/>
        <c:gapDepth val="95"/>
        <c:shape val="box"/>
        <c:axId val="116154368"/>
        <c:axId val="116155136"/>
        <c:axId val="0"/>
      </c:bar3DChart>
      <c:catAx>
        <c:axId val="1161543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6155136"/>
        <c:crosses val="autoZero"/>
        <c:auto val="1"/>
        <c:lblAlgn val="ctr"/>
        <c:lblOffset val="100"/>
      </c:catAx>
      <c:valAx>
        <c:axId val="116155136"/>
        <c:scaling>
          <c:orientation val="minMax"/>
        </c:scaling>
        <c:delete val="1"/>
        <c:axPos val="l"/>
        <c:numFmt formatCode="0%" sourceLinked="1"/>
        <c:tickLblPos val="nextTo"/>
        <c:crossAx val="116154368"/>
        <c:crosses val="autoZero"/>
        <c:crossBetween val="between"/>
      </c:valAx>
      <c:spPr>
        <a:noFill/>
        <a:ln w="25389">
          <a:noFill/>
        </a:ln>
      </c:spPr>
    </c:plotArea>
    <c:legend>
      <c:legendPos val="r"/>
      <c:layout>
        <c:manualLayout>
          <c:xMode val="edge"/>
          <c:yMode val="edge"/>
          <c:x val="0.18000000000000024"/>
          <c:y val="1.8903591682419727E-3"/>
          <c:w val="0.79411764705882371"/>
          <c:h val="0.11342155009451804"/>
        </c:manualLayout>
      </c:layout>
    </c:legend>
    <c:plotVisOnly val="1"/>
    <c:dispBlanksAs val="gap"/>
  </c:chart>
  <c:spPr>
    <a:noFill/>
    <a:ln>
      <a:noFill/>
    </a:ln>
    <a:scene3d>
      <a:camera prst="orthographicFront"/>
      <a:lightRig rig="threePt" dir="t"/>
    </a:scene3d>
    <a:sp3d>
      <a:bevelT w="6350"/>
    </a:sp3d>
  </c:spPr>
  <c:txPr>
    <a:bodyPr/>
    <a:lstStyle/>
    <a:p>
      <a:pPr>
        <a:defRPr sz="1798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2081994501281161"/>
          <c:y val="1.1224113114892903E-2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3.0941981105413502E-3"/>
                  <c:y val="-4.48965225743120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A6-4B32-B6F4-165CE111C4D2}"/>
                </c:ext>
              </c:extLst>
            </c:dLbl>
            <c:dLbl>
              <c:idx val="1"/>
              <c:layout>
                <c:manualLayout>
                  <c:x val="2.7847295719579265E-2"/>
                  <c:y val="-8.418097982683464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A6-4B32-B6F4-165CE111C4D2}"/>
                </c:ext>
              </c:extLst>
            </c:dLbl>
            <c:dLbl>
              <c:idx val="2"/>
              <c:layout>
                <c:manualLayout>
                  <c:x val="6.1883962210826524E-2"/>
                  <c:y val="5.61206532178897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DA6-4B32-B6F4-165CE111C4D2}"/>
                </c:ext>
              </c:extLst>
            </c:dLbl>
            <c:dLbl>
              <c:idx val="3"/>
              <c:layout>
                <c:manualLayout>
                  <c:x val="2.7847782994872016E-2"/>
                  <c:y val="-6.453875120057331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DA6-4B32-B6F4-165CE111C4D2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300.8</c:v>
                </c:pt>
                <c:pt idx="1">
                  <c:v>641.1</c:v>
                </c:pt>
                <c:pt idx="2">
                  <c:v>556.79999999999995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DA6-4B32-B6F4-165CE111C4D2}"/>
            </c:ext>
          </c:extLst>
        </c:ser>
        <c:shape val="cylinder"/>
        <c:axId val="125136896"/>
        <c:axId val="125138432"/>
        <c:axId val="0"/>
      </c:bar3DChart>
      <c:catAx>
        <c:axId val="1251368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138432"/>
        <c:crosses val="autoZero"/>
        <c:auto val="1"/>
        <c:lblAlgn val="ctr"/>
        <c:lblOffset val="100"/>
      </c:catAx>
      <c:valAx>
        <c:axId val="12513843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25136896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ayout>
        <c:manualLayout>
          <c:xMode val="edge"/>
          <c:yMode val="edge"/>
          <c:x val="0.64810144575158624"/>
          <c:y val="0.33819546750204715"/>
          <c:w val="0.32900767451574536"/>
          <c:h val="0.66180453249795468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hPercent val="123"/>
      <c:depthPercent val="100"/>
      <c:perspective val="30"/>
    </c:view3D>
    <c:plotArea>
      <c:layout>
        <c:manualLayout>
          <c:layoutTarget val="inner"/>
          <c:xMode val="edge"/>
          <c:yMode val="edge"/>
          <c:x val="0.47474879702537182"/>
          <c:y val="0"/>
          <c:w val="0.51361023622047908"/>
          <c:h val="0.94950044480817963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Энергосбережение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2.916666666666666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AD7-48CD-B4FA-D39467A81D14}"/>
                </c:ext>
              </c:extLst>
            </c:dLbl>
            <c:dLbl>
              <c:idx val="1"/>
              <c:layout>
                <c:manualLayout>
                  <c:x val="2.6388888888888878E-2"/>
                  <c:y val="-1.20772946859903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D7-48CD-B4FA-D39467A81D14}"/>
                </c:ext>
              </c:extLst>
            </c:dLbl>
            <c:dLbl>
              <c:idx val="2"/>
              <c:layout>
                <c:manualLayout>
                  <c:x val="2.2222222222222251E-2"/>
                  <c:y val="4.8309178743961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D7-48CD-B4FA-D39467A81D14}"/>
                </c:ext>
              </c:extLst>
            </c:dLbl>
            <c:spPr>
              <a:noFill/>
              <a:ln w="2539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12.1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AD7-48CD-B4FA-D39467A81D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Обеспечение безаварийной работы жилищно-коммунального комплекса 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9444444444444445E-2"/>
                  <c:y val="-2.41545893719805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AD7-48CD-B4FA-D39467A81D14}"/>
                </c:ext>
              </c:extLst>
            </c:dLbl>
            <c:dLbl>
              <c:idx val="1"/>
              <c:layout>
                <c:manualLayout>
                  <c:x val="2.3611111111111211E-2"/>
                  <c:y val="4.8309178743961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D7-48CD-B4FA-D39467A81D14}"/>
                </c:ext>
              </c:extLst>
            </c:dLbl>
            <c:dLbl>
              <c:idx val="2"/>
              <c:layout>
                <c:manualLayout>
                  <c:x val="2.777777777777834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AD7-48CD-B4FA-D39467A81D14}"/>
                </c:ext>
              </c:extLst>
            </c:dLbl>
            <c:spPr>
              <a:noFill/>
              <a:ln w="2539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110.9</c:v>
                </c:pt>
                <c:pt idx="1">
                  <c:v>198.9</c:v>
                </c:pt>
                <c:pt idx="2">
                  <c:v>177.1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AD7-48CD-B4FA-D39467A81D1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Благоустройство населенных пунктов 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5277777777777781E-2"/>
                  <c:y val="-2.41545893719805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AD7-48CD-B4FA-D39467A81D14}"/>
                </c:ext>
              </c:extLst>
            </c:dLbl>
            <c:dLbl>
              <c:idx val="1"/>
              <c:layout>
                <c:manualLayout>
                  <c:x val="1.111111111111112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AD7-48CD-B4FA-D39467A81D14}"/>
                </c:ext>
              </c:extLst>
            </c:dLbl>
            <c:dLbl>
              <c:idx val="2"/>
              <c:layout>
                <c:manualLayout>
                  <c:x val="2.2222222222222251E-2"/>
                  <c:y val="1.690821256038647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AD7-48CD-B4FA-D39467A81D14}"/>
                </c:ext>
              </c:extLst>
            </c:dLbl>
            <c:spPr>
              <a:noFill/>
              <a:ln w="2539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77.8</c:v>
                </c:pt>
                <c:pt idx="1">
                  <c:v>114.8</c:v>
                </c:pt>
                <c:pt idx="2">
                  <c:v>97.3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AD7-48CD-B4FA-D39467A81D1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Строительство, реконструкция (техническое перевооружение) объектов коммунальной инфраструктуры 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Лист1!$E$2:$E$4</c:f>
              <c:numCache>
                <c:formatCode>0.0</c:formatCode>
                <c:ptCount val="3"/>
                <c:pt idx="0">
                  <c:v>63.7</c:v>
                </c:pt>
                <c:pt idx="1">
                  <c:v>52.6</c:v>
                </c:pt>
                <c:pt idx="2">
                  <c:v>63.6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AD7-48CD-B4FA-D39467A81D1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Развитие жилищно-коммунального комплекса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Лист1!$F$2:$F$4</c:f>
              <c:numCache>
                <c:formatCode>0.0</c:formatCode>
                <c:ptCount val="3"/>
                <c:pt idx="0">
                  <c:v>48.4</c:v>
                </c:pt>
                <c:pt idx="1">
                  <c:v>215.9</c:v>
                </c:pt>
                <c:pt idx="2">
                  <c:v>124.5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CAD7-48CD-B4FA-D39467A81D14}"/>
            </c:ext>
          </c:extLst>
        </c:ser>
        <c:gapWidth val="100"/>
        <c:shape val="box"/>
        <c:axId val="125214720"/>
        <c:axId val="125216256"/>
        <c:axId val="0"/>
      </c:bar3DChart>
      <c:catAx>
        <c:axId val="12521472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216256"/>
        <c:crosses val="autoZero"/>
        <c:auto val="1"/>
        <c:lblAlgn val="ctr"/>
        <c:lblOffset val="100"/>
      </c:catAx>
      <c:valAx>
        <c:axId val="125216256"/>
        <c:scaling>
          <c:orientation val="minMax"/>
        </c:scaling>
        <c:delete val="1"/>
        <c:axPos val="b"/>
        <c:numFmt formatCode="General" sourceLinked="1"/>
        <c:tickLblPos val="nextTo"/>
        <c:crossAx val="125214720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3.5581268130957314E-2"/>
          <c:y val="4.4246739272533503E-2"/>
          <c:w val="0.32844860017497912"/>
          <c:h val="0.9536239896121147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2019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6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3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7EA-4A38-A8C4-90A6A0A89F93}"/>
              </c:ext>
            </c:extLst>
          </c:dPt>
          <c:dLbls>
            <c:dLbl>
              <c:idx val="0"/>
              <c:layout>
                <c:manualLayout>
                  <c:x val="-7.224690890255249E-2"/>
                  <c:y val="-0.1678277087108312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EA-4A38-A8C4-90A6A0A89F93}"/>
                </c:ext>
              </c:extLst>
            </c:dLbl>
            <c:dLbl>
              <c:idx val="1"/>
              <c:layout>
                <c:manualLayout>
                  <c:x val="-6.8634833239009693E-2"/>
                  <c:y val="5.9948567851748485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7EA-4A38-A8C4-90A6A0A89F93}"/>
                </c:ext>
              </c:extLst>
            </c:dLbl>
            <c:dLbl>
              <c:idx val="2"/>
              <c:layout>
                <c:manualLayout>
                  <c:x val="1.4856372281001302E-2"/>
                  <c:y val="-4.1907766369278759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EA-4A38-A8C4-90A6A0A89F93}"/>
                </c:ext>
              </c:extLst>
            </c:dLbl>
            <c:dLbl>
              <c:idx val="3"/>
              <c:layout>
                <c:manualLayout>
                  <c:x val="6.1623309768411447E-2"/>
                  <c:y val="5.257024858577035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EA-4A38-A8C4-90A6A0A89F93}"/>
                </c:ext>
              </c:extLst>
            </c:dLbl>
            <c:dLbl>
              <c:idx val="4"/>
              <c:layout>
                <c:manualLayout>
                  <c:x val="7.1775090886418424E-2"/>
                  <c:y val="2.170388931593119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7EA-4A38-A8C4-90A6A0A89F93}"/>
                </c:ext>
              </c:extLst>
            </c:dLbl>
            <c:spPr>
              <a:noFill/>
              <a:ln w="25386">
                <a:noFill/>
              </a:ln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Профилактика правонарушений</c:v>
                </c:pt>
                <c:pt idx="1">
                  <c:v>Безопасность дорожного движения</c:v>
                </c:pt>
                <c:pt idx="2">
                  <c:v>Противодействие злоупотреблению наркотиками</c:v>
                </c:pt>
                <c:pt idx="3">
                  <c:v>Защита территории и населения от ЧС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0.30000000000000032</c:v>
                </c:pt>
                <c:pt idx="1">
                  <c:v>0.70000000000000062</c:v>
                </c:pt>
                <c:pt idx="2">
                  <c:v>0.1</c:v>
                </c:pt>
                <c:pt idx="3">
                  <c:v>11.7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7EA-4A38-A8C4-90A6A0A89F93}"/>
            </c:ext>
          </c:extLst>
        </c:ser>
      </c:pie3DChart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65094248655811482"/>
          <c:y val="0.11771264075861522"/>
          <c:w val="0.33382993145274398"/>
          <c:h val="0.85953094572855826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Всего </a:t>
            </a:r>
            <a:r>
              <a:rPr lang="ru-RU" dirty="0" smtClean="0"/>
              <a:t>расходов 2019</a:t>
            </a:r>
            <a:endParaRPr lang="ru-RU" dirty="0"/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-1.2376792442165295E-2"/>
                  <c:y val="6.17327185396788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75-4E1C-89E5-0EB5A235E228}"/>
                </c:ext>
              </c:extLst>
            </c:dLbl>
            <c:dLbl>
              <c:idx val="1"/>
              <c:layout>
                <c:manualLayout>
                  <c:x val="2.1659143136142776E-2"/>
                  <c:y val="1.40301633044724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775-4E1C-89E5-0EB5A235E228}"/>
                </c:ext>
              </c:extLst>
            </c:dLbl>
            <c:dLbl>
              <c:idx val="2"/>
              <c:layout>
                <c:manualLayout>
                  <c:x val="6.1883962210826524E-2"/>
                  <c:y val="5.61206532178897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775-4E1C-89E5-0EB5A235E228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18.600000000000001</c:v>
                </c:pt>
                <c:pt idx="1">
                  <c:v>12.8</c:v>
                </c:pt>
                <c:pt idx="2">
                  <c:v>21.7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775-4E1C-89E5-0EB5A235E228}"/>
            </c:ext>
          </c:extLst>
        </c:ser>
        <c:shape val="cylinder"/>
        <c:axId val="156086272"/>
        <c:axId val="156087808"/>
        <c:axId val="0"/>
      </c:bar3DChart>
      <c:catAx>
        <c:axId val="156086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087808"/>
        <c:crosses val="autoZero"/>
        <c:auto val="1"/>
        <c:lblAlgn val="ctr"/>
        <c:lblOffset val="100"/>
      </c:catAx>
      <c:valAx>
        <c:axId val="15608780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56086272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ayout>
        <c:manualLayout>
          <c:xMode val="edge"/>
          <c:yMode val="edge"/>
          <c:x val="0.64810144575158624"/>
          <c:y val="0.33819546750204715"/>
          <c:w val="0.32900767451574536"/>
          <c:h val="0.66180453249795468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2019 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68312822255086236"/>
          <c:y val="7.8568931864651206E-2"/>
        </c:manualLayout>
      </c:layout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0.13048435986225679"/>
          <c:y val="0"/>
          <c:w val="0.48674812871499235"/>
          <c:h val="0.631969594095223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 w="25386">
                <a:noFill/>
              </a:ln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Контейнеры для ТБО</c:v>
                </c:pt>
                <c:pt idx="1">
                  <c:v>Площадки для сбора ТБО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0.7000000000000004</c:v>
                </c:pt>
                <c:pt idx="1">
                  <c:v>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E8-4EEE-B065-B5346C8BD944}"/>
            </c:ext>
          </c:extLst>
        </c:ser>
      </c:pie3DChart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62556297214117274"/>
          <c:y val="0.11210058767616699"/>
          <c:w val="0.35920943862599719"/>
          <c:h val="0.85953094572855826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9.2825943316241097E-2"/>
                  <c:y val="5.89266858787843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664-4D88-A970-87687A52AD50}"/>
                </c:ext>
              </c:extLst>
            </c:dLbl>
            <c:dLbl>
              <c:idx val="1"/>
              <c:layout>
                <c:manualLayout>
                  <c:x val="0.10520249212075851"/>
                  <c:y val="5.61206532178897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64-4D88-A970-87687A52AD50}"/>
                </c:ext>
              </c:extLst>
            </c:dLbl>
            <c:dLbl>
              <c:idx val="2"/>
              <c:layout>
                <c:manualLayout>
                  <c:x val="1.2376792442165295E-2"/>
                  <c:y val="-5.33146205569955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664-4D88-A970-87687A52AD50}"/>
                </c:ext>
              </c:extLst>
            </c:dLbl>
            <c:dLbl>
              <c:idx val="3"/>
              <c:layout>
                <c:manualLayout>
                  <c:x val="9.2825943316240632E-3"/>
                  <c:y val="-7.01508165223620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664-4D88-A970-87687A52AD50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2.7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664-4D88-A970-87687A52AD50}"/>
            </c:ext>
          </c:extLst>
        </c:ser>
        <c:shape val="cylinder"/>
        <c:axId val="158176384"/>
        <c:axId val="158177920"/>
        <c:axId val="0"/>
      </c:bar3DChart>
      <c:catAx>
        <c:axId val="158176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177920"/>
        <c:crosses val="autoZero"/>
        <c:auto val="1"/>
        <c:lblAlgn val="ctr"/>
        <c:lblOffset val="100"/>
      </c:catAx>
      <c:valAx>
        <c:axId val="158177920"/>
        <c:scaling>
          <c:orientation val="minMax"/>
        </c:scaling>
        <c:delete val="1"/>
        <c:axPos val="l"/>
        <c:numFmt formatCode="0.0" sourceLinked="1"/>
        <c:tickLblPos val="nextTo"/>
        <c:crossAx val="158176384"/>
        <c:crosses val="autoZero"/>
        <c:crossBetween val="between"/>
      </c:valAx>
      <c:spPr>
        <a:noFill/>
        <a:ln w="25404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5.2469135802469126E-2"/>
          <c:y val="5.6458800146005324E-3"/>
          <c:w val="0.57655402449693749"/>
          <c:h val="0.8178797801395576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доступности услуг пассажирского транспорта 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9.7000000000000011</c:v>
                </c:pt>
                <c:pt idx="1">
                  <c:v>22.4</c:v>
                </c:pt>
                <c:pt idx="2">
                  <c:v>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C1-492F-859E-C567200556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дорожный фонд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5432098765432265E-3"/>
                  <c:y val="-5.036248198247495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C1-492F-859E-C567200556D8}"/>
                </c:ext>
              </c:extLst>
            </c:dLbl>
            <c:dLbl>
              <c:idx val="1"/>
              <c:layout>
                <c:manualLayout>
                  <c:x val="-5.6583708480090659E-17"/>
                  <c:y val="-3.324583232310934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C1-492F-859E-C567200556D8}"/>
                </c:ext>
              </c:extLst>
            </c:dLbl>
            <c:dLbl>
              <c:idx val="2"/>
              <c:layout>
                <c:manualLayout>
                  <c:x val="2.4691358024691412E-2"/>
                  <c:y val="-1.00723298759221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C1-492F-859E-C567200556D8}"/>
                </c:ext>
              </c:extLst>
            </c:dLbl>
            <c:spPr>
              <a:noFill/>
              <a:ln w="2539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378.8</c:v>
                </c:pt>
                <c:pt idx="1">
                  <c:v>348.9</c:v>
                </c:pt>
                <c:pt idx="2">
                  <c:v>268.2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6C1-492F-859E-C567200556D8}"/>
            </c:ext>
          </c:extLst>
        </c:ser>
        <c:gapWidth val="100"/>
        <c:shape val="cone"/>
        <c:axId val="158324224"/>
        <c:axId val="158325760"/>
        <c:axId val="158022720"/>
      </c:bar3DChart>
      <c:catAx>
        <c:axId val="158324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325760"/>
        <c:crosses val="autoZero"/>
        <c:auto val="1"/>
        <c:lblAlgn val="ctr"/>
        <c:lblOffset val="100"/>
      </c:catAx>
      <c:valAx>
        <c:axId val="15832576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58324224"/>
        <c:crosses val="autoZero"/>
        <c:crossBetween val="between"/>
      </c:valAx>
      <c:serAx>
        <c:axId val="158022720"/>
        <c:scaling>
          <c:orientation val="minMax"/>
        </c:scaling>
        <c:delete val="1"/>
        <c:axPos val="b"/>
        <c:tickLblPos val="nextTo"/>
        <c:crossAx val="158325760"/>
        <c:crosses val="autoZero"/>
      </c:ser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70102380645042484"/>
          <c:y val="9.196327396344825E-2"/>
          <c:w val="0.26656868711083276"/>
          <c:h val="0.44623083553670179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2019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6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224690890255249E-2"/>
                  <c:y val="-0.1678277087108312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EB-4193-AFD6-7CFB0B794450}"/>
                </c:ext>
              </c:extLst>
            </c:dLbl>
            <c:dLbl>
              <c:idx val="1"/>
              <c:layout>
                <c:manualLayout>
                  <c:x val="-6.8634833239009693E-2"/>
                  <c:y val="5.994856785174850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EB-4193-AFD6-7CFB0B794450}"/>
                </c:ext>
              </c:extLst>
            </c:dLbl>
            <c:dLbl>
              <c:idx val="2"/>
              <c:layout>
                <c:manualLayout>
                  <c:x val="1.4856372281001302E-2"/>
                  <c:y val="-4.1907766369278759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EB-4193-AFD6-7CFB0B794450}"/>
                </c:ext>
              </c:extLst>
            </c:dLbl>
            <c:dLbl>
              <c:idx val="3"/>
              <c:layout>
                <c:manualLayout>
                  <c:x val="6.1623309768411447E-2"/>
                  <c:y val="5.257024858577035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EB-4193-AFD6-7CFB0B794450}"/>
                </c:ext>
              </c:extLst>
            </c:dLbl>
            <c:dLbl>
              <c:idx val="4"/>
              <c:layout>
                <c:manualLayout>
                  <c:x val="7.1775090886418424E-2"/>
                  <c:y val="2.170388931593119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EB-4193-AFD6-7CFB0B794450}"/>
                </c:ext>
              </c:extLst>
            </c:dLbl>
            <c:spPr>
              <a:noFill/>
              <a:ln w="25386">
                <a:noFill/>
              </a:ln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Развитие малого и среднего предпринимательства</c:v>
                </c:pt>
                <c:pt idx="1">
                  <c:v>Развитие сельского хозяйства</c:v>
                </c:pt>
                <c:pt idx="2">
                  <c:v>Развитие потребительского рынка</c:v>
                </c:pt>
                <c:pt idx="3">
                  <c:v>Нацональные проекты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1.5</c:v>
                </c:pt>
                <c:pt idx="1">
                  <c:v>4.8</c:v>
                </c:pt>
                <c:pt idx="2">
                  <c:v>3.8</c:v>
                </c:pt>
                <c:pt idx="3">
                  <c:v>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7EB-4193-AFD6-7CFB0B794450}"/>
            </c:ext>
          </c:extLst>
        </c:ser>
      </c:pie3DChart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64079056137400436"/>
          <c:y val="5.8785877571755095E-2"/>
          <c:w val="0.33382993145274437"/>
          <c:h val="0.85953094572855759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4036179215954601E-2"/>
          <c:y val="0"/>
          <c:w val="0.69760864777208065"/>
          <c:h val="0.8843680339410635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12.7</c:v>
                </c:pt>
                <c:pt idx="1">
                  <c:v>19.2</c:v>
                </c:pt>
                <c:pt idx="2">
                  <c:v>17.2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BA-4840-A79B-DCC5C451BE98}"/>
            </c:ext>
          </c:extLst>
        </c:ser>
        <c:gapWidth val="55"/>
        <c:gapDepth val="55"/>
        <c:shape val="cylinder"/>
        <c:axId val="159112576"/>
        <c:axId val="159114368"/>
        <c:axId val="0"/>
      </c:bar3DChart>
      <c:catAx>
        <c:axId val="1591125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9114368"/>
        <c:crosses val="autoZero"/>
        <c:auto val="1"/>
        <c:lblAlgn val="ctr"/>
        <c:lblOffset val="100"/>
      </c:catAx>
      <c:valAx>
        <c:axId val="159114368"/>
        <c:scaling>
          <c:orientation val="minMax"/>
        </c:scaling>
        <c:axPos val="l"/>
        <c:numFmt formatCode="0.0" sourceLinked="1"/>
        <c:majorTickMark val="none"/>
        <c:tickLblPos val="none"/>
        <c:crossAx val="159112576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ayout>
        <c:manualLayout>
          <c:xMode val="edge"/>
          <c:yMode val="edge"/>
          <c:x val="0.71307948193904669"/>
          <c:y val="0.18984689004306951"/>
          <c:w val="0.2250283708284769"/>
          <c:h val="0.52544848023029367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hPercent val="198"/>
      <c:depthPercent val="100"/>
      <c:perspective val="30"/>
    </c:view3D>
    <c:plotArea>
      <c:layout>
        <c:manualLayout>
          <c:layoutTarget val="inner"/>
          <c:xMode val="edge"/>
          <c:yMode val="edge"/>
          <c:x val="9.8264873140859396E-2"/>
          <c:y val="2.6802252903213825E-2"/>
          <c:w val="0.62237084426946665"/>
          <c:h val="0.97023490028492987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Развитие информационного общества</c:v>
                </c:pt>
              </c:strCache>
            </c:strRef>
          </c:tx>
          <c:dLbls>
            <c:dLbl>
              <c:idx val="0"/>
              <c:layout>
                <c:manualLayout>
                  <c:x val="2.7777777777778421E-3"/>
                  <c:y val="5.28225654672270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461-4831-BC57-13490B3F640A}"/>
                </c:ext>
              </c:extLst>
            </c:dLbl>
            <c:dLbl>
              <c:idx val="1"/>
              <c:layout>
                <c:manualLayout>
                  <c:x val="1.8055555555555561E-2"/>
                  <c:y val="2.37700727023038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61-4831-BC57-13490B3F640A}"/>
                </c:ext>
              </c:extLst>
            </c:dLbl>
            <c:dLbl>
              <c:idx val="2"/>
              <c:layout>
                <c:manualLayout>
                  <c:x val="-1.3888888888889089E-3"/>
                  <c:y val="1.8487897913529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461-4831-BC57-13490B3F640A}"/>
                </c:ext>
              </c:extLst>
            </c:dLbl>
            <c:spPr>
              <a:noFill/>
              <a:ln w="2532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14.6</c:v>
                </c:pt>
                <c:pt idx="1">
                  <c:v>13.1</c:v>
                </c:pt>
                <c:pt idx="2">
                  <c:v>11.1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461-4831-BC57-13490B3F640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Повышение эффективности управления муниципальными финансами </c:v>
                </c:pt>
              </c:strCache>
            </c:strRef>
          </c:tx>
          <c:dLbls>
            <c:dLbl>
              <c:idx val="0"/>
              <c:layout>
                <c:manualLayout>
                  <c:x val="1.9444444444444445E-2"/>
                  <c:y val="6.264385006881227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61-4831-BC57-13490B3F640A}"/>
                </c:ext>
              </c:extLst>
            </c:dLbl>
            <c:dLbl>
              <c:idx val="1"/>
              <c:layout>
                <c:manualLayout>
                  <c:x val="1.8055555555555561E-2"/>
                  <c:y val="3.019562135862243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61-4831-BC57-13490B3F640A}"/>
                </c:ext>
              </c:extLst>
            </c:dLbl>
            <c:dLbl>
              <c:idx val="2"/>
              <c:layout>
                <c:manualLayout>
                  <c:x val="0"/>
                  <c:y val="2.377015446025217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461-4831-BC57-13490B3F640A}"/>
                </c:ext>
              </c:extLst>
            </c:dLbl>
            <c:spPr>
              <a:noFill/>
              <a:ln w="2532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7.2</c:v>
                </c:pt>
                <c:pt idx="1">
                  <c:v>14.4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461-4831-BC57-13490B3F640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Совершенствование системы управления муниципальным имуществом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474884256871666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461-4831-BC57-13490B3F640A}"/>
                </c:ext>
              </c:extLst>
            </c:dLbl>
            <c:dLbl>
              <c:idx val="1"/>
              <c:layout>
                <c:manualLayout>
                  <c:x val="1.1111001749781371E-2"/>
                  <c:y val="6.8038688116842843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61-4831-BC57-13490B3F640A}"/>
                </c:ext>
              </c:extLst>
            </c:dLbl>
            <c:dLbl>
              <c:idx val="2"/>
              <c:layout>
                <c:manualLayout>
                  <c:x val="1.1111111111111125E-2"/>
                  <c:y val="2.5730927801632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461-4831-BC57-13490B3F640A}"/>
                </c:ext>
              </c:extLst>
            </c:dLbl>
            <c:dLbl>
              <c:idx val="3"/>
              <c:layout>
                <c:manualLayout>
                  <c:x val="-3.7500000000000006E-2"/>
                  <c:y val="-2.105257729224440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461-4831-BC57-13490B3F640A}"/>
                </c:ext>
              </c:extLst>
            </c:dLbl>
            <c:spPr>
              <a:noFill/>
              <a:ln w="2532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28</c:v>
                </c:pt>
                <c:pt idx="1">
                  <c:v>36.1</c:v>
                </c:pt>
                <c:pt idx="2">
                  <c:v>19.2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461-4831-BC57-13490B3F640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Доступная среда 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4.1666666666666683E-3"/>
                  <c:y val="3.93874749874016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461-4831-BC57-13490B3F640A}"/>
                </c:ext>
              </c:extLst>
            </c:dLbl>
            <c:dLbl>
              <c:idx val="1"/>
              <c:layout>
                <c:manualLayout>
                  <c:x val="0"/>
                  <c:y val="-1.87898396541410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461-4831-BC57-13490B3F640A}"/>
                </c:ext>
              </c:extLst>
            </c:dLbl>
            <c:dLbl>
              <c:idx val="2"/>
              <c:layout>
                <c:manualLayout>
                  <c:x val="1.6666666666666701E-2"/>
                  <c:y val="-1.207419642883455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461-4831-BC57-13490B3F640A}"/>
                </c:ext>
              </c:extLst>
            </c:dLbl>
            <c:dLbl>
              <c:idx val="3"/>
              <c:layout>
                <c:manualLayout>
                  <c:x val="2.9166666666666667E-2"/>
                  <c:y val="-1.169587627346918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B461-4831-BC57-13490B3F640A}"/>
                </c:ext>
              </c:extLst>
            </c:dLbl>
            <c:spPr>
              <a:noFill/>
              <a:ln w="2532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994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Лист1!$E$2:$E$4</c:f>
              <c:numCache>
                <c:formatCode>0.0</c:formatCode>
                <c:ptCount val="3"/>
                <c:pt idx="0">
                  <c:v>2.1</c:v>
                </c:pt>
                <c:pt idx="1">
                  <c:v>2.1</c:v>
                </c:pt>
                <c:pt idx="2">
                  <c:v>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B461-4831-BC57-13490B3F640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Инициативное бюджетирование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 sz="1994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1"/>
              <c:spPr/>
              <c:txPr>
                <a:bodyPr/>
                <a:lstStyle/>
                <a:p>
                  <a:pPr>
                    <a:defRPr sz="1994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sz="1994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3"/>
              <c:layout>
                <c:manualLayout>
                  <c:x val="1.3888888888889002E-3"/>
                  <c:y val="-3.2748453565713556E-2"/>
                </c:manualLayout>
              </c:layout>
              <c:spPr/>
              <c:txPr>
                <a:bodyPr/>
                <a:lstStyle/>
                <a:p>
                  <a:pPr>
                    <a:defRPr sz="1994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B461-4831-BC57-13490B3F64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994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Лист1!$F$2:$F$4</c:f>
              <c:numCache>
                <c:formatCode>0.0</c:formatCode>
                <c:ptCount val="3"/>
                <c:pt idx="0">
                  <c:v>81.2</c:v>
                </c:pt>
                <c:pt idx="1">
                  <c:v>31.5</c:v>
                </c:pt>
                <c:pt idx="2">
                  <c:v>34.800000000000011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B461-4831-BC57-13490B3F640A}"/>
            </c:ext>
          </c:extLst>
        </c:ser>
        <c:gapWidth val="100"/>
        <c:shape val="box"/>
        <c:axId val="158408704"/>
        <c:axId val="158410240"/>
        <c:axId val="0"/>
      </c:bar3DChart>
      <c:catAx>
        <c:axId val="15840870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410240"/>
        <c:crosses val="autoZero"/>
        <c:auto val="1"/>
        <c:lblAlgn val="ctr"/>
        <c:lblOffset val="100"/>
      </c:catAx>
      <c:valAx>
        <c:axId val="158410240"/>
        <c:scaling>
          <c:orientation val="minMax"/>
        </c:scaling>
        <c:delete val="1"/>
        <c:axPos val="b"/>
        <c:numFmt formatCode="0.00" sourceLinked="1"/>
        <c:tickLblPos val="nextTo"/>
        <c:crossAx val="158408704"/>
        <c:crosses val="autoZero"/>
        <c:crossBetween val="between"/>
      </c:valAx>
      <c:spPr>
        <a:noFill/>
        <a:ln w="25363">
          <a:noFill/>
        </a:ln>
      </c:spPr>
    </c:plotArea>
    <c:legend>
      <c:legendPos val="r"/>
      <c:layout>
        <c:manualLayout>
          <c:xMode val="edge"/>
          <c:yMode val="edge"/>
          <c:x val="0.67677159828705746"/>
          <c:y val="3.7532515139518191E-2"/>
          <c:w val="0.29406183174471684"/>
          <c:h val="0.96246755406037754"/>
        </c:manualLayout>
      </c:layout>
      <c:txPr>
        <a:bodyPr/>
        <a:lstStyle/>
        <a:p>
          <a:pPr>
            <a:defRPr sz="1396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4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sideWall>
      <c:spPr>
        <a:noFill/>
        <a:ln>
          <a:noFill/>
        </a:ln>
      </c:spPr>
    </c:sideWall>
    <c:backWall>
      <c:spPr>
        <a:noFill/>
        <a:ln>
          <a:noFill/>
        </a:ln>
      </c:spPr>
    </c:backWall>
    <c:plotArea>
      <c:layout/>
      <c:bar3DChart>
        <c:barDir val="bar"/>
        <c:grouping val="clustered"/>
        <c:ser>
          <c:idx val="1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FFECD9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c:spPr>
          <c:dPt>
            <c:idx val="0"/>
            <c:spPr>
              <a:pattFill prst="pct80">
                <a:fgClr>
                  <a:srgbClr val="006600"/>
                </a:fgClr>
                <a:bgClr>
                  <a:schemeClr val="bg1">
                    <a:lumMod val="75000"/>
                  </a:schemeClr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6F9-471C-936A-06DFECC9695A}"/>
              </c:ext>
            </c:extLst>
          </c:dPt>
          <c:dPt>
            <c:idx val="1"/>
            <c:spPr>
              <a:pattFill prst="pct70">
                <a:fgClr>
                  <a:srgbClr val="C00000"/>
                </a:fgClr>
                <a:bgClr>
                  <a:schemeClr val="bg1">
                    <a:lumMod val="85000"/>
                  </a:schemeClr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F9-471C-936A-06DFECC9695A}"/>
              </c:ext>
            </c:extLst>
          </c:dPt>
          <c:dPt>
            <c:idx val="2"/>
            <c:spPr>
              <a:pattFill prst="trellis">
                <a:fgClr>
                  <a:srgbClr val="8368A4"/>
                </a:fgClr>
                <a:bgClr>
                  <a:schemeClr val="bg1">
                    <a:lumMod val="85000"/>
                  </a:schemeClr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6F9-471C-936A-06DFECC9695A}"/>
              </c:ext>
            </c:extLst>
          </c:dPt>
          <c:dPt>
            <c:idx val="3"/>
            <c:spPr>
              <a:pattFill prst="sphere">
                <a:fgClr>
                  <a:srgbClr val="FFD3A7"/>
                </a:fgClr>
                <a:bgClr>
                  <a:schemeClr val="bg1">
                    <a:lumMod val="75000"/>
                  </a:schemeClr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F9-471C-936A-06DFECC9695A}"/>
              </c:ext>
            </c:extLst>
          </c:dPt>
          <c:cat>
            <c:strRef>
              <c:f>Лист1!$A$2:$A$5</c:f>
              <c:strCache>
                <c:ptCount val="4"/>
                <c:pt idx="0">
                  <c:v>Культура</c:v>
                </c:pt>
                <c:pt idx="3">
                  <c:v>Дополнительное образование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52954</c:v>
                </c:pt>
                <c:pt idx="1">
                  <c:v>66515</c:v>
                </c:pt>
                <c:pt idx="2">
                  <c:v>62134</c:v>
                </c:pt>
                <c:pt idx="3">
                  <c:v>70860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6F9-471C-936A-06DFECC9695A}"/>
            </c:ext>
          </c:extLst>
        </c:ser>
        <c:ser>
          <c:idx val="0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4"/>
                <c:pt idx="0">
                  <c:v>Культура</c:v>
                </c:pt>
                <c:pt idx="3">
                  <c:v>Дополнительное образование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6F9-471C-936A-06DFECC9695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rgbClr val="990033"/>
            </a:solidFill>
          </c:spPr>
          <c:cat>
            <c:strRef>
              <c:f>Лист1!$A$2:$A$5</c:f>
              <c:strCache>
                <c:ptCount val="4"/>
                <c:pt idx="0">
                  <c:v>Культура</c:v>
                </c:pt>
                <c:pt idx="3">
                  <c:v>Дополнительное образование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6F9-471C-936A-06DFECC9695A}"/>
            </c:ext>
          </c:extLst>
        </c:ser>
        <c:shape val="cylinder"/>
        <c:axId val="120850688"/>
        <c:axId val="120856576"/>
        <c:axId val="0"/>
      </c:bar3DChart>
      <c:catAx>
        <c:axId val="120850688"/>
        <c:scaling>
          <c:orientation val="minMax"/>
        </c:scaling>
        <c:axPos val="l"/>
        <c:numFmt formatCode="General" sourceLinked="0"/>
        <c:tickLblPos val="none"/>
        <c:crossAx val="120856576"/>
        <c:crosses val="autoZero"/>
        <c:auto val="1"/>
        <c:lblAlgn val="ctr"/>
        <c:lblOffset val="100"/>
      </c:catAx>
      <c:valAx>
        <c:axId val="120856576"/>
        <c:scaling>
          <c:orientation val="minMax"/>
        </c:scaling>
        <c:axPos val="b"/>
        <c:majorGridlines/>
        <c:numFmt formatCode="#,##0" sourceLinked="1"/>
        <c:tickLblPos val="none"/>
        <c:crossAx val="1208506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892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2019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0.15508873256325209"/>
          <c:y val="1.1154090300782423E-2"/>
          <c:w val="0.51642271873376167"/>
          <c:h val="0.730241939671183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1028371430489885E-2"/>
                  <c:y val="-0.2321952256348536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61-437D-8DD3-0BA1181C8AFF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Газификация котельных и строительство распределительных газопроводов в муниципальных образованиях</c:v>
                </c:pt>
                <c:pt idx="1">
                  <c:v>Создание газозаправочной инфраструктуры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 formatCode="0.0">
                  <c:v>82.4</c:v>
                </c:pt>
                <c:pt idx="1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C61-437D-8DD3-0BA1181C8AFF}"/>
            </c:ext>
          </c:extLst>
        </c:ser>
      </c:pie3DChart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65094248655811482"/>
          <c:y val="0.11771264075861522"/>
          <c:w val="0.33382993145274398"/>
          <c:h val="0.85953094572855826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-3.094198110541342E-3"/>
                  <c:y val="-8.69872334351826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D4-4914-B469-D4452C485311}"/>
                </c:ext>
              </c:extLst>
            </c:dLbl>
            <c:dLbl>
              <c:idx val="1"/>
              <c:layout>
                <c:manualLayout>
                  <c:x val="2.1659790330012991E-2"/>
                  <c:y val="-0.2609610374631871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D4-4914-B469-D4452C485311}"/>
                </c:ext>
              </c:extLst>
            </c:dLbl>
            <c:dLbl>
              <c:idx val="2"/>
              <c:layout>
                <c:manualLayout>
                  <c:x val="1.8564037656867986E-2"/>
                  <c:y val="-0.437741095099540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D4-4914-B469-D4452C485311}"/>
                </c:ext>
              </c:extLst>
            </c:dLbl>
            <c:dLbl>
              <c:idx val="3"/>
              <c:layout>
                <c:manualLayout>
                  <c:x val="2.4753584884330587E-2"/>
                  <c:y val="-0.331111853985552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D4-4914-B469-D4452C485311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 (план)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43.4</c:v>
                </c:pt>
                <c:pt idx="1">
                  <c:v>87.9</c:v>
                </c:pt>
                <c:pt idx="2">
                  <c:v>93.2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FD4-4914-B469-D4452C485311}"/>
            </c:ext>
          </c:extLst>
        </c:ser>
        <c:shape val="cylinder"/>
        <c:axId val="158512256"/>
        <c:axId val="158513792"/>
        <c:axId val="0"/>
      </c:bar3DChart>
      <c:catAx>
        <c:axId val="1585122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513792"/>
        <c:crosses val="autoZero"/>
        <c:auto val="1"/>
        <c:lblAlgn val="ctr"/>
        <c:lblOffset val="100"/>
      </c:catAx>
      <c:valAx>
        <c:axId val="15851379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58512256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4810144575158624"/>
          <c:y val="0.33819546750204715"/>
          <c:w val="0.32900767451574536"/>
          <c:h val="0.66180453249795468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1797309843425541"/>
          <c:y val="3.2429637368986082E-2"/>
          <c:w val="0.42009223232101722"/>
          <c:h val="0.7567777197326044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Представление дополнительных мер социальной поддержки врачам амбулаторно-поликлинического звена учреждений здравоохранения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9239766081871621E-2"/>
                  <c:y val="-2.476778133058032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883-434D-899E-D5ABB1796748}"/>
                </c:ext>
              </c:extLst>
            </c:dLbl>
            <c:dLbl>
              <c:idx val="1"/>
              <c:layout>
                <c:manualLayout>
                  <c:x val="2.99024445861313E-2"/>
                  <c:y val="2.15620913711415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883-434D-899E-D5ABB1796748}"/>
                </c:ext>
              </c:extLst>
            </c:dLbl>
            <c:dLbl>
              <c:idx val="2"/>
              <c:layout>
                <c:manualLayout>
                  <c:x val="4.9204970706465852E-3"/>
                  <c:y val="3.79537409523118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883-434D-899E-D5ABB1796748}"/>
                </c:ext>
              </c:extLst>
            </c:dLbl>
            <c:dLbl>
              <c:idx val="3"/>
              <c:layout>
                <c:manualLayout>
                  <c:x val="-6.8713450292397824E-2"/>
                  <c:y val="2.476583126512641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883-434D-899E-D5ABB17967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2.2000000000000002</c:v>
                </c:pt>
                <c:pt idx="1">
                  <c:v>2.1</c:v>
                </c:pt>
                <c:pt idx="2">
                  <c:v>1.9000000000000001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83-434D-899E-D5ABB1796748}"/>
            </c:ext>
          </c:extLst>
        </c:ser>
        <c:gapWidth val="100"/>
        <c:axId val="158583808"/>
        <c:axId val="158582272"/>
      </c:barChart>
      <c:valAx>
        <c:axId val="158582272"/>
        <c:scaling>
          <c:orientation val="minMax"/>
        </c:scaling>
        <c:delete val="1"/>
        <c:axPos val="b"/>
        <c:numFmt formatCode="0.0" sourceLinked="1"/>
        <c:tickLblPos val="none"/>
        <c:crossAx val="158583808"/>
        <c:crosses val="autoZero"/>
        <c:crossBetween val="between"/>
      </c:valAx>
      <c:catAx>
        <c:axId val="15858380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58227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60720272296854372"/>
          <c:y val="1.6471659710112364E-2"/>
          <c:w val="0.36352051388313611"/>
          <c:h val="0.79146402576495878"/>
        </c:manualLayout>
      </c:layout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hPercent val="114"/>
      <c:depthPercent val="100"/>
      <c:perspective val="30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Создание объектов, маршрутов и туристических зон</c:v>
                </c:pt>
              </c:strCache>
            </c:strRef>
          </c:tx>
          <c:dLbls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72-4D47-A154-4545F2A609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0.2</c:v>
                </c:pt>
                <c:pt idx="1">
                  <c:v>9.2000000000000011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72-4D47-A154-4545F2A609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Вовлечение населения 
МО ГО "Долинский" в туристкие мероприятия 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72-4D47-A154-4545F2A6094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Строительство туристического спортивного комплекса "Стародубский рубеж"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72-4D47-A154-4545F2A60940}"/>
            </c:ext>
          </c:extLst>
        </c:ser>
        <c:gapWidth val="100"/>
        <c:shape val="box"/>
        <c:axId val="159399936"/>
        <c:axId val="159401472"/>
        <c:axId val="0"/>
      </c:bar3DChart>
      <c:catAx>
        <c:axId val="15939993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9401472"/>
        <c:crosses val="autoZero"/>
        <c:auto val="1"/>
        <c:lblAlgn val="ctr"/>
        <c:lblOffset val="100"/>
      </c:catAx>
      <c:valAx>
        <c:axId val="159401472"/>
        <c:scaling>
          <c:orientation val="minMax"/>
        </c:scaling>
        <c:delete val="1"/>
        <c:axPos val="b"/>
        <c:majorGridlines/>
        <c:numFmt formatCode="0.0" sourceLinked="1"/>
        <c:tickLblPos val="nextTo"/>
        <c:crossAx val="159399936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68274851452881291"/>
          <c:y val="0.15721618596558151"/>
          <c:w val="0.30701759286741026"/>
          <c:h val="0.68556762806883786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151"/>
      <c:depthPercent val="100"/>
      <c:perspective val="30"/>
    </c:view3D>
    <c:sideWall>
      <c:spPr>
        <a:noFill/>
        <a:ln w="25400">
          <a:noFill/>
        </a:ln>
      </c:spPr>
    </c:sideWall>
    <c:backWall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Городская среда</c:v>
                </c:pt>
              </c:strCache>
            </c:strRef>
          </c:tx>
          <c:dLbls>
            <c:dLbl>
              <c:idx val="2"/>
              <c:layout>
                <c:manualLayout>
                  <c:x val="4.385964912280682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A9-467D-B722-CC721B3947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16</c:v>
                </c:pt>
                <c:pt idx="1">
                  <c:v>197.5</c:v>
                </c:pt>
                <c:pt idx="2">
                  <c:v>41.5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A9-467D-B722-CC721B39472A}"/>
            </c:ext>
          </c:extLst>
        </c:ser>
        <c:gapWidth val="100"/>
        <c:shape val="box"/>
        <c:axId val="159491584"/>
        <c:axId val="159493120"/>
        <c:axId val="0"/>
      </c:bar3DChart>
      <c:catAx>
        <c:axId val="15949158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999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9493120"/>
        <c:crosses val="autoZero"/>
        <c:auto val="1"/>
        <c:lblAlgn val="ctr"/>
        <c:lblOffset val="100"/>
      </c:catAx>
      <c:valAx>
        <c:axId val="159493120"/>
        <c:scaling>
          <c:orientation val="minMax"/>
        </c:scaling>
        <c:delete val="1"/>
        <c:axPos val="b"/>
        <c:majorGridlines/>
        <c:numFmt formatCode="0.0" sourceLinked="1"/>
        <c:tickLblPos val="nextTo"/>
        <c:crossAx val="159491584"/>
        <c:crosses val="autoZero"/>
        <c:crossBetween val="between"/>
      </c:valAx>
      <c:spPr>
        <a:noFill/>
        <a:ln w="25382">
          <a:noFill/>
        </a:ln>
      </c:spPr>
    </c:plotArea>
    <c:legend>
      <c:legendPos val="r"/>
      <c:layout>
        <c:manualLayout>
          <c:xMode val="edge"/>
          <c:yMode val="edge"/>
          <c:x val="0.68274851452881291"/>
          <c:y val="0.15721618596558151"/>
          <c:w val="0.30701759286741026"/>
          <c:h val="0.2666940623263403"/>
        </c:manualLayout>
      </c:layout>
      <c:txPr>
        <a:bodyPr/>
        <a:lstStyle/>
        <a:p>
          <a:pPr>
            <a:defRPr sz="1599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9"/>
      </a:pPr>
      <a:endParaRPr lang="ru-RU"/>
    </a:p>
  </c:txPr>
  <c:externalData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>
              <a:gsLst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</a:gradFill>
          </c:spPr>
          <c:dLbls>
            <c:dLbl>
              <c:idx val="0"/>
              <c:layout>
                <c:manualLayout>
                  <c:x val="0.14378984327010011"/>
                  <c:y val="1.341709686774176E-2"/>
                </c:manualLayout>
              </c:layout>
              <c:showVal val="1"/>
            </c:dLbl>
            <c:dLbl>
              <c:idx val="1"/>
              <c:layout>
                <c:manualLayout>
                  <c:x val="0.16470472956393287"/>
                  <c:y val="1.341709686774176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389168</c:v>
                </c:pt>
                <c:pt idx="1">
                  <c:v>389157.3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gradFill>
              <a:gsLst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0.14378984327010011"/>
                  <c:y val="-1.006282265080629E-2"/>
                </c:manualLayout>
              </c:layout>
              <c:showVal val="1"/>
            </c:dLbl>
            <c:dLbl>
              <c:idx val="1"/>
              <c:layout>
                <c:manualLayout>
                  <c:x val="0.16263753184579635"/>
                  <c:y val="-1.029821958238354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126237.29999999999</c:v>
                </c:pt>
                <c:pt idx="1">
                  <c:v>125852.90000000002</c:v>
                </c:pt>
              </c:numCache>
            </c:numRef>
          </c:val>
        </c:ser>
        <c:dLbls>
          <c:showVal val="1"/>
        </c:dLbls>
        <c:shape val="cylinder"/>
        <c:axId val="121868288"/>
        <c:axId val="122135296"/>
        <c:axId val="0"/>
      </c:bar3DChart>
      <c:catAx>
        <c:axId val="121868288"/>
        <c:scaling>
          <c:orientation val="minMax"/>
        </c:scaling>
        <c:delete val="1"/>
        <c:axPos val="b"/>
        <c:tickLblPos val="nextTo"/>
        <c:crossAx val="122135296"/>
        <c:crosses val="autoZero"/>
        <c:auto val="1"/>
        <c:lblAlgn val="ctr"/>
        <c:lblOffset val="100"/>
      </c:catAx>
      <c:valAx>
        <c:axId val="122135296"/>
        <c:scaling>
          <c:orientation val="minMax"/>
        </c:scaling>
        <c:delete val="1"/>
        <c:axPos val="l"/>
        <c:numFmt formatCode="General" sourceLinked="1"/>
        <c:tickLblPos val="nextTo"/>
        <c:crossAx val="121868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38629235824592"/>
          <c:y val="0.12564152058244099"/>
          <c:w val="0.38078679496659384"/>
          <c:h val="0.1374153706050423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>
              <a:gsLst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</a:gradFill>
          </c:spPr>
          <c:dLbls>
            <c:dLbl>
              <c:idx val="0"/>
              <c:layout>
                <c:manualLayout>
                  <c:x val="0.20481762079047358"/>
                  <c:y val="2.306195582183152E-3"/>
                </c:manualLayout>
              </c:layout>
              <c:showVal val="1"/>
            </c:dLbl>
            <c:dLbl>
              <c:idx val="1"/>
              <c:layout>
                <c:manualLayout>
                  <c:x val="0.20715886398517794"/>
                  <c:y val="2.306195582183152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13853.4</c:v>
                </c:pt>
                <c:pt idx="1">
                  <c:v>13639.7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gradFill>
              <a:gsLst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0.20747100188745235"/>
                  <c:y val="-2.4877632819134542E-2"/>
                </c:manualLayout>
              </c:layout>
              <c:showVal val="1"/>
            </c:dLbl>
            <c:dLbl>
              <c:idx val="1"/>
              <c:layout>
                <c:manualLayout>
                  <c:x val="0.20509173386127957"/>
                  <c:y val="-2.5112976753735174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851</c:v>
                </c:pt>
                <c:pt idx="1">
                  <c:v>839.79999999999927</c:v>
                </c:pt>
              </c:numCache>
            </c:numRef>
          </c:val>
        </c:ser>
        <c:dLbls>
          <c:showVal val="1"/>
        </c:dLbls>
        <c:shape val="cylinder"/>
        <c:axId val="174227456"/>
        <c:axId val="176430080"/>
        <c:axId val="0"/>
      </c:bar3DChart>
      <c:catAx>
        <c:axId val="174227456"/>
        <c:scaling>
          <c:orientation val="minMax"/>
        </c:scaling>
        <c:delete val="1"/>
        <c:axPos val="b"/>
        <c:tickLblPos val="nextTo"/>
        <c:crossAx val="176430080"/>
        <c:crosses val="autoZero"/>
        <c:auto val="1"/>
        <c:lblAlgn val="ctr"/>
        <c:lblOffset val="100"/>
      </c:catAx>
      <c:valAx>
        <c:axId val="176430080"/>
        <c:scaling>
          <c:orientation val="minMax"/>
        </c:scaling>
        <c:delete val="1"/>
        <c:axPos val="l"/>
        <c:numFmt formatCode="General" sourceLinked="1"/>
        <c:tickLblPos val="nextTo"/>
        <c:crossAx val="174227456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 r="-100000" b="-100000"/>
            </a:gra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618736.80000000005</c:v>
                </c:pt>
                <c:pt idx="1">
                  <c:v>618252.5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gradFill>
              <a:gsLst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161961.69999999995</c:v>
                </c:pt>
                <c:pt idx="1">
                  <c:v>148049.69999999995</c:v>
                </c:pt>
              </c:numCache>
            </c:numRef>
          </c:val>
        </c:ser>
        <c:shape val="box"/>
        <c:axId val="95980544"/>
        <c:axId val="96117504"/>
        <c:axId val="0"/>
      </c:bar3DChart>
      <c:catAx>
        <c:axId val="95980544"/>
        <c:scaling>
          <c:orientation val="minMax"/>
        </c:scaling>
        <c:delete val="1"/>
        <c:axPos val="b"/>
        <c:tickLblPos val="nextTo"/>
        <c:crossAx val="96117504"/>
        <c:crosses val="autoZero"/>
        <c:auto val="1"/>
        <c:lblAlgn val="ctr"/>
        <c:lblOffset val="100"/>
      </c:catAx>
      <c:valAx>
        <c:axId val="96117504"/>
        <c:scaling>
          <c:orientation val="minMax"/>
        </c:scaling>
        <c:delete val="1"/>
        <c:axPos val="l"/>
        <c:numFmt formatCode="0%" sourceLinked="1"/>
        <c:tickLblPos val="nextTo"/>
        <c:crossAx val="95980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366855709877753"/>
          <c:y val="0.27460094108157435"/>
          <c:w val="0.28847958361631099"/>
          <c:h val="0.1107038798414841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 r="-100000" b="-100000"/>
            </a:gra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31160.9</c:v>
                </c:pt>
                <c:pt idx="1">
                  <c:v>28789.4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gradFill>
              <a:gsLst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14154.099999999999</c:v>
                </c:pt>
                <c:pt idx="1">
                  <c:v>13973</c:v>
                </c:pt>
              </c:numCache>
            </c:numRef>
          </c:val>
        </c:ser>
        <c:shape val="box"/>
        <c:axId val="109676416"/>
        <c:axId val="109709184"/>
        <c:axId val="0"/>
      </c:bar3DChart>
      <c:catAx>
        <c:axId val="109676416"/>
        <c:scaling>
          <c:orientation val="minMax"/>
        </c:scaling>
        <c:delete val="1"/>
        <c:axPos val="b"/>
        <c:tickLblPos val="nextTo"/>
        <c:crossAx val="109709184"/>
        <c:crosses val="autoZero"/>
        <c:auto val="1"/>
        <c:lblAlgn val="ctr"/>
        <c:lblOffset val="100"/>
      </c:catAx>
      <c:valAx>
        <c:axId val="109709184"/>
        <c:scaling>
          <c:orientation val="minMax"/>
        </c:scaling>
        <c:delete val="1"/>
        <c:axPos val="l"/>
        <c:numFmt formatCode="0%" sourceLinked="1"/>
        <c:tickLblPos val="nextTo"/>
        <c:crossAx val="109676416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 r="-100000" b="-100000"/>
            </a:gra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</c:v>
                </c:pt>
                <c:pt idx="1">
                  <c:v>77.5</c:v>
                </c:pt>
              </c:numCache>
            </c:numRef>
          </c:val>
        </c:ser>
        <c:shape val="box"/>
        <c:axId val="201903104"/>
        <c:axId val="201913472"/>
        <c:axId val="0"/>
      </c:bar3DChart>
      <c:catAx>
        <c:axId val="201903104"/>
        <c:scaling>
          <c:orientation val="minMax"/>
        </c:scaling>
        <c:delete val="1"/>
        <c:axPos val="b"/>
        <c:tickLblPos val="nextTo"/>
        <c:crossAx val="201913472"/>
        <c:crosses val="autoZero"/>
        <c:auto val="1"/>
        <c:lblAlgn val="ctr"/>
        <c:lblOffset val="100"/>
      </c:catAx>
      <c:valAx>
        <c:axId val="201913472"/>
        <c:scaling>
          <c:orientation val="minMax"/>
        </c:scaling>
        <c:delete val="1"/>
        <c:axPos val="l"/>
        <c:numFmt formatCode="0%" sourceLinked="1"/>
        <c:tickLblPos val="nextTo"/>
        <c:crossAx val="201903104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6019031905708514E-2"/>
          <c:y val="3.0169220492682627E-2"/>
          <c:w val="0.5499932842866716"/>
          <c:h val="0.921933350172852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spPr>
            <a:ln w="19029">
              <a:solidFill>
                <a:srgbClr val="C00000"/>
              </a:solidFill>
              <a:prstDash val="solid"/>
            </a:ln>
          </c:spPr>
          <c:dPt>
            <c:idx val="0"/>
            <c:spPr>
              <a:pattFill prst="dkUpDiag">
                <a:fgClr>
                  <a:srgbClr val="27E119"/>
                </a:fgClr>
                <a:bgClr>
                  <a:schemeClr val="bg1">
                    <a:lumMod val="85000"/>
                  </a:schemeClr>
                </a:bgClr>
              </a:pattFill>
              <a:ln w="19029">
                <a:solidFill>
                  <a:srgbClr val="0066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6F0-4AF5-AC5A-5DAA99B54638}"/>
              </c:ext>
            </c:extLst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ln w="19029">
                <a:solidFill>
                  <a:srgbClr val="C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F0-4AF5-AC5A-5DAA99B54638}"/>
              </c:ext>
            </c:extLst>
          </c:dPt>
          <c:dPt>
            <c:idx val="2"/>
            <c:spPr>
              <a:solidFill>
                <a:srgbClr val="00B0F0"/>
              </a:solidFill>
              <a:ln w="19029">
                <a:solidFill>
                  <a:srgbClr val="0066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6F0-4AF5-AC5A-5DAA99B54638}"/>
              </c:ext>
            </c:extLst>
          </c:dPt>
          <c:dPt>
            <c:idx val="3"/>
            <c:spPr>
              <a:solidFill>
                <a:srgbClr val="33CC33"/>
              </a:solidFill>
              <a:ln w="19029">
                <a:solidFill>
                  <a:srgbClr val="C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F0-4AF5-AC5A-5DAA99B54638}"/>
              </c:ext>
            </c:extLst>
          </c:dPt>
          <c:dPt>
            <c:idx val="4"/>
            <c:spPr>
              <a:pattFill prst="weave">
                <a:fgClr>
                  <a:srgbClr val="FFFF00"/>
                </a:fgClr>
                <a:bgClr>
                  <a:schemeClr val="bg1">
                    <a:lumMod val="75000"/>
                  </a:schemeClr>
                </a:bgClr>
              </a:pattFill>
              <a:ln w="19029">
                <a:solidFill>
                  <a:srgbClr val="0066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6F0-4AF5-AC5A-5DAA99B54638}"/>
              </c:ext>
            </c:extLst>
          </c:dPt>
          <c:dPt>
            <c:idx val="5"/>
            <c:spPr>
              <a:pattFill prst="smCheck">
                <a:fgClr>
                  <a:srgbClr val="FF00FF"/>
                </a:fgClr>
                <a:bgClr>
                  <a:schemeClr val="bg1">
                    <a:lumMod val="85000"/>
                  </a:schemeClr>
                </a:bgClr>
              </a:pattFill>
              <a:ln w="19029">
                <a:solidFill>
                  <a:srgbClr val="0066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F0-4AF5-AC5A-5DAA99B54638}"/>
              </c:ext>
            </c:extLst>
          </c:dPt>
          <c:dPt>
            <c:idx val="6"/>
            <c:spPr>
              <a:solidFill>
                <a:srgbClr val="FFCCFF"/>
              </a:solidFill>
              <a:ln w="19029">
                <a:solidFill>
                  <a:srgbClr val="C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6F0-4AF5-AC5A-5DAA99B54638}"/>
              </c:ext>
            </c:extLst>
          </c:dPt>
          <c:dPt>
            <c:idx val="7"/>
            <c:spPr>
              <a:solidFill>
                <a:srgbClr val="22E4BF"/>
              </a:solidFill>
              <a:ln w="19029">
                <a:solidFill>
                  <a:srgbClr val="0066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6F0-4AF5-AC5A-5DAA99B54638}"/>
              </c:ext>
            </c:extLst>
          </c:dPt>
          <c:dPt>
            <c:idx val="8"/>
            <c:spPr>
              <a:solidFill>
                <a:srgbClr val="FF0000"/>
              </a:solidFill>
              <a:ln w="19029">
                <a:solidFill>
                  <a:srgbClr val="C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6F0-4AF5-AC5A-5DAA99B54638}"/>
              </c:ext>
            </c:extLst>
          </c:dPt>
          <c:dLbls>
            <c:dLbl>
              <c:idx val="1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6F0-4AF5-AC5A-5DAA99B546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8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охрана окружающей среды</c:v>
                </c:pt>
                <c:pt idx="6">
                  <c:v>социальная политика</c:v>
                </c:pt>
                <c:pt idx="7">
                  <c:v>физическая культура</c:v>
                </c:pt>
                <c:pt idx="8">
                  <c:v>средств массовой информации</c:v>
                </c:pt>
                <c:pt idx="9">
                  <c:v>обслуживание  муниципального долга</c:v>
                </c:pt>
              </c:strCache>
            </c:strRef>
          </c:cat>
          <c:val>
            <c:numRef>
              <c:f>Лист1!$B$2:$B$11</c:f>
              <c:numCache>
                <c:formatCode>#,##0.0</c:formatCode>
                <c:ptCount val="10"/>
                <c:pt idx="0">
                  <c:v>324662.5</c:v>
                </c:pt>
                <c:pt idx="1">
                  <c:v>616925</c:v>
                </c:pt>
                <c:pt idx="2">
                  <c:v>1361521.7</c:v>
                </c:pt>
                <c:pt idx="3">
                  <c:v>1620276.5</c:v>
                </c:pt>
                <c:pt idx="4">
                  <c:v>194230.7</c:v>
                </c:pt>
                <c:pt idx="5">
                  <c:v>964.4</c:v>
                </c:pt>
                <c:pt idx="6">
                  <c:v>211021.7</c:v>
                </c:pt>
                <c:pt idx="7">
                  <c:v>77769.600000000006</c:v>
                </c:pt>
                <c:pt idx="8">
                  <c:v>12958.6</c:v>
                </c:pt>
                <c:pt idx="9">
                  <c:v>44.6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6F0-4AF5-AC5A-5DAA99B54638}"/>
            </c:ext>
          </c:extLst>
        </c:ser>
        <c:firstSliceAng val="95"/>
      </c:pieChart>
      <c:spPr>
        <a:noFill/>
        <a:ln w="2538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0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51948343386062"/>
          <c:y val="5.905460245760062E-3"/>
          <c:w val="0.28450780599792735"/>
          <c:h val="0.96308422565431262"/>
        </c:manualLayout>
      </c:layout>
      <c:spPr>
        <a:solidFill>
          <a:srgbClr val="D0EAEC"/>
        </a:solidFill>
      </c:spPr>
      <c:txPr>
        <a:bodyPr/>
        <a:lstStyle/>
        <a:p>
          <a:pPr>
            <a:defRPr sz="1050">
              <a:solidFill>
                <a:schemeClr val="bg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719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dLbls>
            <c:dLbl>
              <c:idx val="0"/>
              <c:layout>
                <c:manualLayout>
                  <c:x val="0.14378984327010016"/>
                  <c:y val="1.3417096867741755E-2"/>
                </c:manualLayout>
              </c:layout>
              <c:showVal val="1"/>
            </c:dLbl>
            <c:dLbl>
              <c:idx val="1"/>
              <c:layout>
                <c:manualLayout>
                  <c:x val="0.16470472956393289"/>
                  <c:y val="1.3417096867741755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4264.6000000000004</c:v>
                </c:pt>
                <c:pt idx="1">
                  <c:v>4264.6000000000004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dLbls>
            <c:dLbl>
              <c:idx val="0"/>
              <c:layout>
                <c:manualLayout>
                  <c:x val="0.15826001665454578"/>
                  <c:y val="-1.0062706810420322E-2"/>
                </c:manualLayout>
              </c:layout>
              <c:showVal val="1"/>
            </c:dLbl>
            <c:dLbl>
              <c:idx val="1"/>
              <c:layout>
                <c:manualLayout>
                  <c:x val="0.16263753184579641"/>
                  <c:y val="-1.0298219582383542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430.5</c:v>
                </c:pt>
                <c:pt idx="1">
                  <c:v>430.5</c:v>
                </c:pt>
              </c:numCache>
            </c:numRef>
          </c:val>
        </c:ser>
        <c:dLbls>
          <c:showVal val="1"/>
        </c:dLbls>
        <c:shape val="cylinder"/>
        <c:axId val="201648000"/>
        <c:axId val="201888128"/>
        <c:axId val="0"/>
      </c:bar3DChart>
      <c:catAx>
        <c:axId val="201648000"/>
        <c:scaling>
          <c:orientation val="minMax"/>
        </c:scaling>
        <c:delete val="1"/>
        <c:axPos val="b"/>
        <c:tickLblPos val="nextTo"/>
        <c:crossAx val="201888128"/>
        <c:crosses val="autoZero"/>
        <c:auto val="1"/>
        <c:lblAlgn val="ctr"/>
        <c:lblOffset val="100"/>
      </c:catAx>
      <c:valAx>
        <c:axId val="201888128"/>
        <c:scaling>
          <c:orientation val="minMax"/>
        </c:scaling>
        <c:delete val="1"/>
        <c:axPos val="l"/>
        <c:numFmt formatCode="General" sourceLinked="1"/>
        <c:tickLblPos val="nextTo"/>
        <c:crossAx val="201648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38629235824592"/>
          <c:y val="0.12564152058244099"/>
          <c:w val="0.38078679496659396"/>
          <c:h val="0.13741537060504241"/>
        </c:manualLayout>
      </c:layout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dLbls>
            <c:dLbl>
              <c:idx val="0"/>
              <c:layout>
                <c:manualLayout>
                  <c:x val="0.20481762079047364"/>
                  <c:y val="2.3061955821831528E-3"/>
                </c:manualLayout>
              </c:layout>
              <c:showVal val="1"/>
            </c:dLbl>
            <c:dLbl>
              <c:idx val="1"/>
              <c:layout>
                <c:manualLayout>
                  <c:x val="0.20715886398517788"/>
                  <c:y val="2.3061955821831528E-3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9000</c:v>
                </c:pt>
                <c:pt idx="1">
                  <c:v>9000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dLbls>
            <c:dLbl>
              <c:idx val="0"/>
              <c:layout>
                <c:manualLayout>
                  <c:x val="0.20747100188745243"/>
                  <c:y val="-2.4877632819134556E-2"/>
                </c:manualLayout>
              </c:layout>
              <c:showVal val="1"/>
            </c:dLbl>
            <c:dLbl>
              <c:idx val="1"/>
              <c:layout>
                <c:manualLayout>
                  <c:x val="0.20509173386127968"/>
                  <c:y val="-2.5112976753735181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Плановые показатели на 2019 год</c:v>
                </c:pt>
                <c:pt idx="1">
                  <c:v>Фактические расходы за 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1408.2000000000007</c:v>
                </c:pt>
                <c:pt idx="1">
                  <c:v>1703.3999999999996</c:v>
                </c:pt>
              </c:numCache>
            </c:numRef>
          </c:val>
        </c:ser>
        <c:dLbls>
          <c:showVal val="1"/>
        </c:dLbls>
        <c:shape val="cylinder"/>
        <c:axId val="201999488"/>
        <c:axId val="202001792"/>
        <c:axId val="0"/>
      </c:bar3DChart>
      <c:catAx>
        <c:axId val="201999488"/>
        <c:scaling>
          <c:orientation val="minMax"/>
        </c:scaling>
        <c:delete val="1"/>
        <c:axPos val="b"/>
        <c:tickLblPos val="nextTo"/>
        <c:crossAx val="202001792"/>
        <c:crosses val="autoZero"/>
        <c:auto val="1"/>
        <c:lblAlgn val="ctr"/>
        <c:lblOffset val="100"/>
      </c:catAx>
      <c:valAx>
        <c:axId val="202001792"/>
        <c:scaling>
          <c:orientation val="minMax"/>
        </c:scaling>
        <c:delete val="1"/>
        <c:axPos val="l"/>
        <c:numFmt formatCode="General" sourceLinked="1"/>
        <c:tickLblPos val="nextTo"/>
        <c:crossAx val="201999488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2019 год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4479695431472085"/>
          <c:y val="2.244826624704320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5698868859666701"/>
          <c:y val="1.1219714173472952E-2"/>
          <c:w val="0.50751231802731778"/>
          <c:h val="0.73018073722653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B20-4078-9E1D-7160FD0A0137}"/>
              </c:ext>
            </c:extLst>
          </c:dPt>
          <c:dLbls>
            <c:spPr>
              <a:noFill/>
              <a:ln w="25358">
                <a:noFill/>
              </a:ln>
            </c:spPr>
            <c:txPr>
              <a:bodyPr/>
              <a:lstStyle/>
              <a:p>
                <a:pPr>
                  <a:defRPr sz="1598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Дополнительное образование</c:v>
                </c:pt>
                <c:pt idx="3">
                  <c:v>Подготовка кадров</c:v>
                </c:pt>
                <c:pt idx="4">
                  <c:v>Летний отдых, занятость детей</c:v>
                </c:pt>
                <c:pt idx="5">
                  <c:v>Национальные проекты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510.5</c:v>
                </c:pt>
                <c:pt idx="1">
                  <c:v>734.6</c:v>
                </c:pt>
                <c:pt idx="2">
                  <c:v>149.4</c:v>
                </c:pt>
                <c:pt idx="3">
                  <c:v>22.9</c:v>
                </c:pt>
                <c:pt idx="4">
                  <c:v>105.5</c:v>
                </c:pt>
                <c:pt idx="5">
                  <c:v>41.9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20-4078-9E1D-7160FD0A0137}"/>
            </c:ext>
          </c:extLst>
        </c:ser>
      </c:pie3DChart>
      <c:spPr>
        <a:noFill/>
        <a:ln w="25379">
          <a:noFill/>
        </a:ln>
      </c:spPr>
    </c:plotArea>
    <c:legend>
      <c:legendPos val="b"/>
      <c:layout>
        <c:manualLayout>
          <c:xMode val="edge"/>
          <c:yMode val="edge"/>
          <c:x val="6.9199808145809186E-2"/>
          <c:y val="0.59141857576356016"/>
          <c:w val="0.90982373396218874"/>
          <c:h val="0.39174522455115579"/>
        </c:manualLayout>
      </c:layout>
      <c:txPr>
        <a:bodyPr/>
        <a:lstStyle/>
        <a:p>
          <a:pPr>
            <a:defRPr sz="1598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2913722483026921"/>
          <c:y val="6.1732735021025789E-2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-1.8565188663248147E-2"/>
                  <c:y val="0.1010171757922015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00-4CEC-A364-E2F59277E41D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1308.5</c:v>
                </c:pt>
                <c:pt idx="1">
                  <c:v>1641.1</c:v>
                </c:pt>
                <c:pt idx="2">
                  <c:v>1581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000-4CEC-A364-E2F59277E41D}"/>
            </c:ext>
          </c:extLst>
        </c:ser>
        <c:shape val="cylinder"/>
        <c:axId val="124563456"/>
        <c:axId val="124564992"/>
        <c:axId val="0"/>
      </c:bar3DChart>
      <c:catAx>
        <c:axId val="124563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564992"/>
        <c:crosses val="autoZero"/>
        <c:auto val="1"/>
        <c:lblAlgn val="ctr"/>
        <c:lblOffset val="100"/>
      </c:catAx>
      <c:valAx>
        <c:axId val="124564992"/>
        <c:scaling>
          <c:orientation val="minMax"/>
        </c:scaling>
        <c:delete val="1"/>
        <c:axPos val="l"/>
        <c:numFmt formatCode="0.00" sourceLinked="1"/>
        <c:tickLblPos val="nextTo"/>
        <c:crossAx val="124563456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2019 год</a:t>
            </a:r>
            <a:endParaRPr lang="ru-RU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31562172748710982"/>
          <c:y val="1.5237988585506712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2778888045085728E-2"/>
          <c:y val="5.9454951946343253E-2"/>
          <c:w val="0.50751231802731778"/>
          <c:h val="0.73018073722653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C45-4B22-AB03-1A4693E0F47C}"/>
              </c:ext>
            </c:extLst>
          </c:dPt>
          <c:dLbls>
            <c:spPr>
              <a:noFill/>
              <a:ln w="25358">
                <a:noFill/>
              </a:ln>
            </c:spPr>
            <c:txPr>
              <a:bodyPr/>
              <a:lstStyle/>
              <a:p>
                <a:pPr>
                  <a:defRPr sz="15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Дополнительное образование</c:v>
                </c:pt>
                <c:pt idx="1">
                  <c:v>Клубная система </c:v>
                </c:pt>
                <c:pt idx="2">
                  <c:v>Библиотечное дело</c:v>
                </c:pt>
                <c:pt idx="3">
                  <c:v>Архивное дело</c:v>
                </c:pt>
                <c:pt idx="4">
                  <c:v>Кадровый потенциал</c:v>
                </c:pt>
                <c:pt idx="5">
                  <c:v>Строительство</c:v>
                </c:pt>
                <c:pt idx="6">
                  <c:v>Прочие мероприятия</c:v>
                </c:pt>
                <c:pt idx="7">
                  <c:v>Музейное дело</c:v>
                </c:pt>
                <c:pt idx="8">
                  <c:v>Национальные проекты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97.5</c:v>
                </c:pt>
                <c:pt idx="1">
                  <c:v>89.4</c:v>
                </c:pt>
                <c:pt idx="2">
                  <c:v>62.4</c:v>
                </c:pt>
                <c:pt idx="3">
                  <c:v>8.7000000000000011</c:v>
                </c:pt>
                <c:pt idx="4">
                  <c:v>1.4</c:v>
                </c:pt>
                <c:pt idx="5">
                  <c:v>39.6</c:v>
                </c:pt>
                <c:pt idx="6">
                  <c:v>0.30000000000000032</c:v>
                </c:pt>
                <c:pt idx="7">
                  <c:v>2.7</c:v>
                </c:pt>
                <c:pt idx="8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45-4B22-AB03-1A4693E0F47C}"/>
            </c:ext>
          </c:extLst>
        </c:ser>
      </c:pie3DChart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63836485487857908"/>
          <c:y val="1.467599271138539E-2"/>
          <c:w val="0.34094722625691154"/>
          <c:h val="0.94683054192002858"/>
        </c:manualLayout>
      </c:layout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1.4181577513188127E-17"/>
                  <c:y val="-6.734478386146770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FF0-49A0-B1F6-38F8086FB96F}"/>
                </c:ext>
              </c:extLst>
            </c:dLbl>
            <c:dLbl>
              <c:idx val="1"/>
              <c:layout>
                <c:manualLayout>
                  <c:x val="9.2848189238557959E-3"/>
                  <c:y val="-5.61206532178888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F0-49A0-B1F6-38F8086FB96F}"/>
                </c:ext>
              </c:extLst>
            </c:dLbl>
            <c:dLbl>
              <c:idx val="2"/>
              <c:layout>
                <c:manualLayout>
                  <c:x val="1.8565251549338108E-2"/>
                  <c:y val="-9.54051104704126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FF0-49A0-B1F6-38F8086FB96F}"/>
                </c:ext>
              </c:extLst>
            </c:dLbl>
            <c:spPr>
              <a:noFill/>
              <a:ln w="25408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184.3</c:v>
                </c:pt>
                <c:pt idx="1">
                  <c:v>238.6</c:v>
                </c:pt>
                <c:pt idx="2">
                  <c:v>303.3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FF0-49A0-B1F6-38F8086FB96F}"/>
            </c:ext>
          </c:extLst>
        </c:ser>
        <c:shape val="cylinder"/>
        <c:axId val="124862464"/>
        <c:axId val="124864000"/>
        <c:axId val="0"/>
      </c:bar3DChart>
      <c:catAx>
        <c:axId val="124862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864000"/>
        <c:crosses val="autoZero"/>
        <c:auto val="1"/>
        <c:lblAlgn val="ctr"/>
        <c:lblOffset val="100"/>
      </c:catAx>
      <c:valAx>
        <c:axId val="124864000"/>
        <c:scaling>
          <c:orientation val="minMax"/>
        </c:scaling>
        <c:delete val="1"/>
        <c:axPos val="l"/>
        <c:numFmt formatCode="0.0" sourceLinked="1"/>
        <c:tickLblPos val="nextTo"/>
        <c:crossAx val="124862464"/>
        <c:crosses val="autoZero"/>
        <c:crossBetween val="between"/>
      </c:valAx>
      <c:spPr>
        <a:noFill/>
        <a:ln w="25404">
          <a:noFill/>
        </a:ln>
      </c:spPr>
    </c:plotArea>
    <c:legend>
      <c:legendPos val="r"/>
      <c:layout>
        <c:manualLayout>
          <c:xMode val="edge"/>
          <c:yMode val="edge"/>
          <c:x val="0.64810144575158624"/>
          <c:y val="0.33819546750204715"/>
          <c:w val="0.34261581910337147"/>
          <c:h val="0.32360883921767952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hPercent val="113"/>
      <c:depthPercent val="100"/>
      <c:perspective val="30"/>
    </c:view3D>
    <c:plotArea>
      <c:layout>
        <c:manualLayout>
          <c:layoutTarget val="inner"/>
          <c:xMode val="edge"/>
          <c:yMode val="edge"/>
          <c:x val="0.20642952964212821"/>
          <c:y val="3.2374076972630006E-2"/>
          <c:w val="0.46352845173615981"/>
          <c:h val="0.94066082265678608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ДЮСШ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4660217854354158E-2"/>
                  <c:y val="1.34859642881794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94-4D37-825C-C9DAC1997ABF}"/>
                </c:ext>
              </c:extLst>
            </c:dLbl>
            <c:dLbl>
              <c:idx val="1"/>
              <c:layout>
                <c:manualLayout>
                  <c:x val="6.2003015328065333E-3"/>
                  <c:y val="-5.394470667565735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94-4D37-825C-C9DAC1997ABF}"/>
                </c:ext>
              </c:extLst>
            </c:dLbl>
            <c:dLbl>
              <c:idx val="2"/>
              <c:layout>
                <c:manualLayout>
                  <c:x val="5.8971973207313988E-3"/>
                  <c:y val="1.34861766689145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94-4D37-825C-C9DAC1997ABF}"/>
                </c:ext>
              </c:extLst>
            </c:dLbl>
            <c:dLbl>
              <c:idx val="3"/>
              <c:layout>
                <c:manualLayout>
                  <c:x val="1.9675768129593599E-2"/>
                  <c:y val="8.091706001348689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94-4D37-825C-C9DAC1997ABF}"/>
                </c:ext>
              </c:extLst>
            </c:dLbl>
            <c:spPr>
              <a:noFill/>
              <a:ln w="2538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74.400000000000006</c:v>
                </c:pt>
                <c:pt idx="1">
                  <c:v>0</c:v>
                </c:pt>
                <c:pt idx="2">
                  <c:v>53.6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94-4D37-825C-C9DAC1997A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3.1139835617699844E-2"/>
                  <c:y val="-5.394470667565735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94-4D37-825C-C9DAC1997ABF}"/>
                </c:ext>
              </c:extLst>
            </c:dLbl>
            <c:dLbl>
              <c:idx val="1"/>
              <c:layout>
                <c:manualLayout>
                  <c:x val="2.5931511506230045E-2"/>
                  <c:y val="-2.427511800404602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C94-4D37-825C-C9DAC1997ABF}"/>
                </c:ext>
              </c:extLst>
            </c:dLbl>
            <c:dLbl>
              <c:idx val="2"/>
              <c:layout>
                <c:manualLayout>
                  <c:x val="3.3950617283950615E-2"/>
                  <c:y val="-3.236682400539447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C94-4D37-825C-C9DAC1997ABF}"/>
                </c:ext>
              </c:extLst>
            </c:dLbl>
            <c:dLbl>
              <c:idx val="3"/>
              <c:layout>
                <c:manualLayout>
                  <c:x val="3.654071224067402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C94-4D37-825C-C9DAC1997ABF}"/>
                </c:ext>
              </c:extLst>
            </c:dLbl>
            <c:spPr>
              <a:noFill/>
              <a:ln w="2538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3.8</c:v>
                </c:pt>
                <c:pt idx="1">
                  <c:v>78.5</c:v>
                </c:pt>
                <c:pt idx="2">
                  <c:v>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C94-4D37-825C-C9DAC1997AB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Молодежная политика и оздоровление детей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(план)</c:v>
                </c:pt>
                <c:pt idx="1">
                  <c:v>2019</c:v>
                </c:pt>
                <c:pt idx="2">
                  <c:v>2018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0.70000000000000007</c:v>
                </c:pt>
                <c:pt idx="2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C94-4D37-825C-C9DAC1997ABF}"/>
            </c:ext>
          </c:extLst>
        </c:ser>
        <c:gapWidth val="100"/>
        <c:shape val="cylinder"/>
        <c:axId val="124405632"/>
        <c:axId val="124407168"/>
        <c:axId val="0"/>
      </c:bar3DChart>
      <c:catAx>
        <c:axId val="12440563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798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407168"/>
        <c:crosses val="autoZero"/>
        <c:auto val="1"/>
        <c:lblAlgn val="ctr"/>
        <c:lblOffset val="100"/>
      </c:catAx>
      <c:valAx>
        <c:axId val="124407168"/>
        <c:scaling>
          <c:orientation val="minMax"/>
        </c:scaling>
        <c:delete val="1"/>
        <c:axPos val="b"/>
        <c:numFmt formatCode="0.0" sourceLinked="1"/>
        <c:tickLblPos val="nextTo"/>
        <c:crossAx val="124405632"/>
        <c:crosses val="autoZero"/>
        <c:crossBetween val="between"/>
      </c:valAx>
      <c:spPr>
        <a:noFill/>
        <a:ln w="25390">
          <a:noFill/>
        </a:ln>
      </c:spPr>
    </c:plotArea>
    <c:legend>
      <c:legendPos val="r"/>
      <c:layout>
        <c:manualLayout>
          <c:xMode val="edge"/>
          <c:yMode val="edge"/>
          <c:x val="0.65014973128359188"/>
          <c:y val="0.18514859555599086"/>
          <c:w val="0.3074274604563319"/>
          <c:h val="0.60741494269738061"/>
        </c:manualLayout>
      </c:layout>
      <c:txPr>
        <a:bodyPr/>
        <a:lstStyle/>
        <a:p>
          <a:pPr>
            <a:defRPr sz="1598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8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2019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143401015228437"/>
          <c:y val="2.2448261287155956E-2"/>
        </c:manualLayout>
      </c:layout>
    </c:title>
    <c:view3D>
      <c:rotX val="6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201-49AC-A3A3-A24945B18A12}"/>
              </c:ext>
            </c:extLst>
          </c:dPt>
          <c:dLbls>
            <c:dLbl>
              <c:idx val="0"/>
              <c:layout>
                <c:manualLayout>
                  <c:x val="-7.224690890255249E-2"/>
                  <c:y val="-0.1678277087108312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01-49AC-A3A3-A24945B18A12}"/>
                </c:ext>
              </c:extLst>
            </c:dLbl>
            <c:dLbl>
              <c:idx val="1"/>
              <c:layout>
                <c:manualLayout>
                  <c:x val="-7.7241465309685281E-3"/>
                  <c:y val="8.8008894460693959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01-49AC-A3A3-A24945B18A12}"/>
                </c:ext>
              </c:extLst>
            </c:dLbl>
            <c:dLbl>
              <c:idx val="2"/>
              <c:layout>
                <c:manualLayout>
                  <c:x val="1.4856372281001302E-2"/>
                  <c:y val="-4.1907766369278759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01-49AC-A3A3-A24945B18A12}"/>
                </c:ext>
              </c:extLst>
            </c:dLbl>
            <c:dLbl>
              <c:idx val="3"/>
              <c:layout>
                <c:manualLayout>
                  <c:x val="6.1623309768411447E-2"/>
                  <c:y val="5.257024858577035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01-49AC-A3A3-A24945B18A12}"/>
                </c:ext>
              </c:extLst>
            </c:dLbl>
            <c:dLbl>
              <c:idx val="4"/>
              <c:layout>
                <c:manualLayout>
                  <c:x val="7.1775090886418424E-2"/>
                  <c:y val="2.170388931593119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01-49AC-A3A3-A24945B18A12}"/>
                </c:ext>
              </c:extLst>
            </c:dLbl>
            <c:spPr>
              <a:noFill/>
              <a:ln w="25386">
                <a:noFill/>
              </a:ln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Переселение граждан из ветхого и аварийного жилищного фонда</c:v>
                </c:pt>
                <c:pt idx="1">
                  <c:v>Улучшение жилищных условий молодых семей</c:v>
                </c:pt>
                <c:pt idx="2">
                  <c:v>Снос ветхого и аварийного жилья, произваодственных и непроизводственных зданий</c:v>
                </c:pt>
                <c:pt idx="3">
                  <c:v>Обустройство земельных участков многодетным семьям</c:v>
                </c:pt>
                <c:pt idx="4">
                  <c:v>Развитие жилищного строительства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610.29999999999995</c:v>
                </c:pt>
                <c:pt idx="1">
                  <c:v>6.5</c:v>
                </c:pt>
                <c:pt idx="2">
                  <c:v>3.1</c:v>
                </c:pt>
                <c:pt idx="3">
                  <c:v>6.5</c:v>
                </c:pt>
                <c:pt idx="4">
                  <c:v>14.7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201-49AC-A3A3-A24945B18A12}"/>
            </c:ext>
          </c:extLst>
        </c:ser>
      </c:pie3DChart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59764564380908836"/>
          <c:y val="5.5979905737589257E-2"/>
          <c:w val="0.38712677420176933"/>
          <c:h val="0.93248779386447622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798"/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DB4CDC-3258-4349-9765-7D5662F42813}" type="doc">
      <dgm:prSet loTypeId="urn:microsoft.com/office/officeart/2005/8/layout/hList6" loCatId="list" qsTypeId="urn:microsoft.com/office/officeart/2005/8/quickstyle/simple1#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666AFDE-C113-4DB6-8487-4711D7A840A6}">
      <dgm:prSet phldrT="[Текст]" custT="1"/>
      <dgm:spPr>
        <a:scene3d>
          <a:camera prst="orthographicFront"/>
          <a:lightRig rig="threePt" dir="t"/>
        </a:scene3d>
        <a:sp3d contourW="12700">
          <a:bevelB w="114300" prst="hardEdge"/>
          <a:contourClr>
            <a:schemeClr val="bg2">
              <a:lumMod val="75000"/>
            </a:schemeClr>
          </a:contourClr>
        </a:sp3d>
      </dgm:spPr>
      <dgm:t>
        <a:bodyPr/>
        <a:lstStyle/>
        <a:p>
          <a:r>
            <a:rPr lang="ru-RU" sz="1600" b="1" i="1" baseline="0" smtClean="0">
              <a:latin typeface="Arial" pitchFamily="34" charset="0"/>
              <a:cs typeface="Arial" pitchFamily="34" charset="0"/>
            </a:rPr>
            <a:t>НАЛОГОВЫЕ</a:t>
          </a:r>
        </a:p>
        <a:p>
          <a:r>
            <a:rPr lang="ru-RU" sz="1600" b="1" i="1" baseline="0" smtClean="0">
              <a:latin typeface="Arial" pitchFamily="34" charset="0"/>
              <a:cs typeface="Arial" pitchFamily="34" charset="0"/>
            </a:rPr>
            <a:t> ДОХОДЫ</a:t>
          </a:r>
          <a:endParaRPr lang="ru-RU" sz="1600" b="1" i="1" baseline="0" dirty="0">
            <a:latin typeface="Arial" pitchFamily="34" charset="0"/>
            <a:cs typeface="Arial" pitchFamily="34" charset="0"/>
          </a:endParaRPr>
        </a:p>
      </dgm:t>
    </dgm:pt>
    <dgm:pt modelId="{4D8E3818-AF58-4E2F-A29B-000D54102D8B}" type="parTrans" cxnId="{E598DCCD-4163-4670-B7A4-7D552BB093AD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4E306A1-BACD-4F1F-A59D-B8635CF695D1}" type="sibTrans" cxnId="{E598DCCD-4163-4670-B7A4-7D552BB093AD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B4FEDB60-05D9-4CCC-B7A1-A589569279DE}">
      <dgm:prSet phldrT="[Текст]" custT="1"/>
      <dgm:spPr/>
      <dgm:t>
        <a:bodyPr/>
        <a:lstStyle/>
        <a:p>
          <a:pPr marL="79200"/>
          <a:r>
            <a:rPr lang="ru-RU" sz="1200" baseline="0" dirty="0" smtClean="0">
              <a:latin typeface="Arial" pitchFamily="34" charset="0"/>
              <a:cs typeface="Arial" pitchFamily="34" charset="0"/>
            </a:rPr>
            <a:t>    </a:t>
          </a:r>
          <a:r>
            <a:rPr lang="ru-RU" sz="1400" b="1" i="1" baseline="0" dirty="0" smtClean="0">
              <a:latin typeface="Arial" pitchFamily="34" charset="0"/>
              <a:cs typeface="Arial" pitchFamily="34" charset="0"/>
            </a:rPr>
            <a:t>Доходы от налогов и сборов, предусмотренных законодательством Российской Федерации по установленным нормативам</a:t>
          </a:r>
          <a:endParaRPr lang="ru-RU" sz="1400" b="1" i="1" baseline="0" dirty="0">
            <a:latin typeface="Arial" pitchFamily="34" charset="0"/>
            <a:cs typeface="Arial" pitchFamily="34" charset="0"/>
          </a:endParaRPr>
        </a:p>
      </dgm:t>
    </dgm:pt>
    <dgm:pt modelId="{CDFDA7AA-5151-433D-94D9-B8B86169C13E}" type="parTrans" cxnId="{12E2E484-3318-426D-AE99-52614BEF3B08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8C0B6ED3-2286-4A75-A495-775330603842}" type="sibTrans" cxnId="{12E2E484-3318-426D-AE99-52614BEF3B08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06D3427D-65C9-4078-913A-173B8707F989}">
      <dgm:prSet phldrT="[Текст]" custT="1"/>
      <dgm:spPr/>
      <dgm:t>
        <a:bodyPr/>
        <a:lstStyle/>
        <a:p>
          <a:r>
            <a:rPr lang="ru-RU" sz="1400" b="1" i="1" baseline="0" dirty="0" smtClean="0">
              <a:latin typeface="Arial" pitchFamily="34" charset="0"/>
              <a:cs typeface="Arial" pitchFamily="34" charset="0"/>
            </a:rPr>
            <a:t>НЕНАЛОГОВЫЕ </a:t>
          </a:r>
        </a:p>
        <a:p>
          <a:r>
            <a:rPr lang="ru-RU" sz="1400" b="1" i="1" baseline="0" dirty="0" smtClean="0">
              <a:latin typeface="Arial" pitchFamily="34" charset="0"/>
              <a:cs typeface="Arial" pitchFamily="34" charset="0"/>
            </a:rPr>
            <a:t>ДОХОДЫ</a:t>
          </a:r>
          <a:endParaRPr lang="ru-RU" sz="1400" b="1" i="1" baseline="0" dirty="0">
            <a:latin typeface="Arial" pitchFamily="34" charset="0"/>
            <a:cs typeface="Arial" pitchFamily="34" charset="0"/>
          </a:endParaRPr>
        </a:p>
      </dgm:t>
    </dgm:pt>
    <dgm:pt modelId="{39851EB9-ACFD-4667-891A-E71478A3E947}" type="parTrans" cxnId="{21496A0C-321F-4F7F-88AF-DFCE11EBA130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725D64E-C1D9-446C-B29B-11C76498E51F}" type="sibTrans" cxnId="{21496A0C-321F-4F7F-88AF-DFCE11EBA130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2A076E38-E460-421C-AD27-60B27A04079A}">
      <dgm:prSet phldrT="[Текст]" custT="1"/>
      <dgm:spPr/>
      <dgm:t>
        <a:bodyPr/>
        <a:lstStyle/>
        <a:p>
          <a:pPr marL="79200"/>
          <a:r>
            <a:rPr lang="ru-RU" sz="1200" b="1" i="1" dirty="0" smtClean="0">
              <a:latin typeface="Arial" pitchFamily="34" charset="0"/>
              <a:cs typeface="Arial" pitchFamily="34" charset="0"/>
            </a:rPr>
            <a:t>    Платежи, которые включают в себя возмездные операции от прямого предоставления в пользование муниципального имущества и природных ресурсов, от различного вида  услуг, а также платежи в виде штрафов или других санкций  за нарушение законодательства</a:t>
          </a:r>
          <a:endParaRPr lang="ru-RU" sz="1200" b="1" i="1" dirty="0">
            <a:latin typeface="Arial" pitchFamily="34" charset="0"/>
            <a:cs typeface="Arial" pitchFamily="34" charset="0"/>
          </a:endParaRPr>
        </a:p>
      </dgm:t>
    </dgm:pt>
    <dgm:pt modelId="{8B3B8DE4-91D6-4B13-80A0-753EB87EC014}" type="parTrans" cxnId="{4610CD61-0C6D-4D43-9258-2E2B7A77C8FF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C0E978CD-6E25-45B0-ABD4-A82071F2A5F3}" type="sibTrans" cxnId="{4610CD61-0C6D-4D43-9258-2E2B7A77C8FF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8C1359C0-59FD-4959-AD1A-E3ABF745D648}">
      <dgm:prSet phldrT="[Текст]" custT="1"/>
      <dgm:spPr/>
      <dgm:t>
        <a:bodyPr/>
        <a:lstStyle/>
        <a:p>
          <a:r>
            <a:rPr lang="ru-RU" sz="1600" b="1" i="1" baseline="0" smtClean="0">
              <a:latin typeface="Arial" pitchFamily="34" charset="0"/>
              <a:cs typeface="Arial" pitchFamily="34" charset="0"/>
            </a:rPr>
            <a:t>БЕЗВОЗМЕЗДНЫЕ ПОСТУПЛЕНИЯ</a:t>
          </a:r>
          <a:endParaRPr lang="ru-RU" sz="1600" b="1" i="1" baseline="0" dirty="0">
            <a:latin typeface="Arial" pitchFamily="34" charset="0"/>
            <a:cs typeface="Arial" pitchFamily="34" charset="0"/>
          </a:endParaRPr>
        </a:p>
      </dgm:t>
    </dgm:pt>
    <dgm:pt modelId="{ACD44030-455D-404E-8408-B1B691C1B2B0}" type="parTrans" cxnId="{06E50CDA-A66C-4DF6-972D-E124056E0D6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8659ABAF-92E7-401F-96C6-802398309EE0}" type="sibTrans" cxnId="{06E50CDA-A66C-4DF6-972D-E124056E0D6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1A7A45B4-F1C0-4D68-92F8-F4DF19134491}">
      <dgm:prSet phldrT="[Текст]" custT="1"/>
      <dgm:spPr/>
      <dgm:t>
        <a:bodyPr/>
        <a:lstStyle/>
        <a:p>
          <a:pPr marL="79200"/>
          <a:r>
            <a:rPr lang="ru-RU" sz="1400" b="1" i="1" dirty="0" smtClean="0">
              <a:latin typeface="Arial" pitchFamily="34" charset="0"/>
              <a:cs typeface="Arial" pitchFamily="34" charset="0"/>
            </a:rPr>
            <a:t>    Поступающие в бюджет денежные средства на безвозвратной основе из федерального и областного  бюджетов в виде дотаций, субсидий, субвенций, а также перечисления от физических и юридических лиц</a:t>
          </a:r>
          <a:endParaRPr lang="ru-RU" sz="1400" b="1" i="1" dirty="0">
            <a:latin typeface="Arial" pitchFamily="34" charset="0"/>
            <a:cs typeface="Arial" pitchFamily="34" charset="0"/>
          </a:endParaRPr>
        </a:p>
      </dgm:t>
    </dgm:pt>
    <dgm:pt modelId="{D004C481-A28C-4A67-9B3D-359BB96CB8FD}" type="parTrans" cxnId="{9CDFBAB3-02AE-42DC-9115-16CBF7A6A27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7E193832-04FA-4F42-A657-889D71548665}" type="sibTrans" cxnId="{9CDFBAB3-02AE-42DC-9115-16CBF7A6A27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36115161-0CFE-474D-8B6A-B961E5B59722}" type="pres">
      <dgm:prSet presAssocID="{BCDB4CDC-3258-4349-9765-7D5662F4281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ED787A-A55C-4599-834A-B17F41DA226A}" type="pres">
      <dgm:prSet presAssocID="{1666AFDE-C113-4DB6-8487-4711D7A840A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1BCF3-ED34-4E39-83A9-4B6DBA76F25E}" type="pres">
      <dgm:prSet presAssocID="{A4E306A1-BACD-4F1F-A59D-B8635CF695D1}" presName="sibTrans" presStyleCnt="0"/>
      <dgm:spPr/>
      <dgm:t>
        <a:bodyPr/>
        <a:lstStyle/>
        <a:p>
          <a:endParaRPr lang="ru-RU"/>
        </a:p>
      </dgm:t>
    </dgm:pt>
    <dgm:pt modelId="{D5EDFC27-BDB9-4CD9-A54D-0B832758CFC7}" type="pres">
      <dgm:prSet presAssocID="{06D3427D-65C9-4078-913A-173B8707F98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0CB9D-7A5B-4A40-B7E8-D508116473B9}" type="pres">
      <dgm:prSet presAssocID="{A725D64E-C1D9-446C-B29B-11C76498E51F}" presName="sibTrans" presStyleCnt="0"/>
      <dgm:spPr/>
      <dgm:t>
        <a:bodyPr/>
        <a:lstStyle/>
        <a:p>
          <a:endParaRPr lang="ru-RU"/>
        </a:p>
      </dgm:t>
    </dgm:pt>
    <dgm:pt modelId="{7B50A857-59FD-4BAD-9892-3E93F1E7B633}" type="pres">
      <dgm:prSet presAssocID="{8C1359C0-59FD-4959-AD1A-E3ABF745D64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E2E484-3318-426D-AE99-52614BEF3B08}" srcId="{1666AFDE-C113-4DB6-8487-4711D7A840A6}" destId="{B4FEDB60-05D9-4CCC-B7A1-A589569279DE}" srcOrd="0" destOrd="0" parTransId="{CDFDA7AA-5151-433D-94D9-B8B86169C13E}" sibTransId="{8C0B6ED3-2286-4A75-A495-775330603842}"/>
    <dgm:cxn modelId="{92CED88D-1F30-42B2-ABDE-C8F4B68C75FE}" type="presOf" srcId="{B4FEDB60-05D9-4CCC-B7A1-A589569279DE}" destId="{1EED787A-A55C-4599-834A-B17F41DA226A}" srcOrd="0" destOrd="1" presId="urn:microsoft.com/office/officeart/2005/8/layout/hList6"/>
    <dgm:cxn modelId="{5352A0E4-650A-4AC6-A5A3-510F53C003A7}" type="presOf" srcId="{2A076E38-E460-421C-AD27-60B27A04079A}" destId="{D5EDFC27-BDB9-4CD9-A54D-0B832758CFC7}" srcOrd="0" destOrd="1" presId="urn:microsoft.com/office/officeart/2005/8/layout/hList6"/>
    <dgm:cxn modelId="{4610CD61-0C6D-4D43-9258-2E2B7A77C8FF}" srcId="{06D3427D-65C9-4078-913A-173B8707F989}" destId="{2A076E38-E460-421C-AD27-60B27A04079A}" srcOrd="0" destOrd="0" parTransId="{8B3B8DE4-91D6-4B13-80A0-753EB87EC014}" sibTransId="{C0E978CD-6E25-45B0-ABD4-A82071F2A5F3}"/>
    <dgm:cxn modelId="{9CDFBAB3-02AE-42DC-9115-16CBF7A6A27B}" srcId="{8C1359C0-59FD-4959-AD1A-E3ABF745D648}" destId="{1A7A45B4-F1C0-4D68-92F8-F4DF19134491}" srcOrd="0" destOrd="0" parTransId="{D004C481-A28C-4A67-9B3D-359BB96CB8FD}" sibTransId="{7E193832-04FA-4F42-A657-889D71548665}"/>
    <dgm:cxn modelId="{49732A7A-4579-423D-96B3-84DA2542AA90}" type="presOf" srcId="{8C1359C0-59FD-4959-AD1A-E3ABF745D648}" destId="{7B50A857-59FD-4BAD-9892-3E93F1E7B633}" srcOrd="0" destOrd="0" presId="urn:microsoft.com/office/officeart/2005/8/layout/hList6"/>
    <dgm:cxn modelId="{9F30C816-19E2-499F-908F-8801AB8354E3}" type="presOf" srcId="{06D3427D-65C9-4078-913A-173B8707F989}" destId="{D5EDFC27-BDB9-4CD9-A54D-0B832758CFC7}" srcOrd="0" destOrd="0" presId="urn:microsoft.com/office/officeart/2005/8/layout/hList6"/>
    <dgm:cxn modelId="{8CFE6457-0656-4D80-9E8E-24E360EC09F8}" type="presOf" srcId="{1A7A45B4-F1C0-4D68-92F8-F4DF19134491}" destId="{7B50A857-59FD-4BAD-9892-3E93F1E7B633}" srcOrd="0" destOrd="1" presId="urn:microsoft.com/office/officeart/2005/8/layout/hList6"/>
    <dgm:cxn modelId="{21496A0C-321F-4F7F-88AF-DFCE11EBA130}" srcId="{BCDB4CDC-3258-4349-9765-7D5662F42813}" destId="{06D3427D-65C9-4078-913A-173B8707F989}" srcOrd="1" destOrd="0" parTransId="{39851EB9-ACFD-4667-891A-E71478A3E947}" sibTransId="{A725D64E-C1D9-446C-B29B-11C76498E51F}"/>
    <dgm:cxn modelId="{6D9771CC-F1D5-40C2-B16E-F0E45F3E9EA8}" type="presOf" srcId="{1666AFDE-C113-4DB6-8487-4711D7A840A6}" destId="{1EED787A-A55C-4599-834A-B17F41DA226A}" srcOrd="0" destOrd="0" presId="urn:microsoft.com/office/officeart/2005/8/layout/hList6"/>
    <dgm:cxn modelId="{06E50CDA-A66C-4DF6-972D-E124056E0D63}" srcId="{BCDB4CDC-3258-4349-9765-7D5662F42813}" destId="{8C1359C0-59FD-4959-AD1A-E3ABF745D648}" srcOrd="2" destOrd="0" parTransId="{ACD44030-455D-404E-8408-B1B691C1B2B0}" sibTransId="{8659ABAF-92E7-401F-96C6-802398309EE0}"/>
    <dgm:cxn modelId="{3EA181EA-7689-4941-8CDE-5DFAD817138D}" type="presOf" srcId="{BCDB4CDC-3258-4349-9765-7D5662F42813}" destId="{36115161-0CFE-474D-8B6A-B961E5B59722}" srcOrd="0" destOrd="0" presId="urn:microsoft.com/office/officeart/2005/8/layout/hList6"/>
    <dgm:cxn modelId="{E598DCCD-4163-4670-B7A4-7D552BB093AD}" srcId="{BCDB4CDC-3258-4349-9765-7D5662F42813}" destId="{1666AFDE-C113-4DB6-8487-4711D7A840A6}" srcOrd="0" destOrd="0" parTransId="{4D8E3818-AF58-4E2F-A29B-000D54102D8B}" sibTransId="{A4E306A1-BACD-4F1F-A59D-B8635CF695D1}"/>
    <dgm:cxn modelId="{ADB24D1D-2C68-4AFD-87A2-B4AB1028F77D}" type="presParOf" srcId="{36115161-0CFE-474D-8B6A-B961E5B59722}" destId="{1EED787A-A55C-4599-834A-B17F41DA226A}" srcOrd="0" destOrd="0" presId="urn:microsoft.com/office/officeart/2005/8/layout/hList6"/>
    <dgm:cxn modelId="{0479EB5B-044A-485A-BF7F-3169B1755792}" type="presParOf" srcId="{36115161-0CFE-474D-8B6A-B961E5B59722}" destId="{BB81BCF3-ED34-4E39-83A9-4B6DBA76F25E}" srcOrd="1" destOrd="0" presId="urn:microsoft.com/office/officeart/2005/8/layout/hList6"/>
    <dgm:cxn modelId="{547C0D3B-EAA0-4A1D-B0DD-AB584B9B9C19}" type="presParOf" srcId="{36115161-0CFE-474D-8B6A-B961E5B59722}" destId="{D5EDFC27-BDB9-4CD9-A54D-0B832758CFC7}" srcOrd="2" destOrd="0" presId="urn:microsoft.com/office/officeart/2005/8/layout/hList6"/>
    <dgm:cxn modelId="{13A5B923-2668-45CF-811E-9485C55168E0}" type="presParOf" srcId="{36115161-0CFE-474D-8B6A-B961E5B59722}" destId="{3040CB9D-7A5B-4A40-B7E8-D508116473B9}" srcOrd="3" destOrd="0" presId="urn:microsoft.com/office/officeart/2005/8/layout/hList6"/>
    <dgm:cxn modelId="{B6E79BDD-B7AA-440A-84D9-5E1A7592443D}" type="presParOf" srcId="{36115161-0CFE-474D-8B6A-B961E5B59722}" destId="{7B50A857-59FD-4BAD-9892-3E93F1E7B633}" srcOrd="4" destOrd="0" presId="urn:microsoft.com/office/officeart/2005/8/layout/hList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DB6318C-72F5-410F-8665-D75E8533B555}" type="doc">
      <dgm:prSet loTypeId="urn:microsoft.com/office/officeart/2005/8/layout/target3" loCatId="relationship" qsTypeId="urn:microsoft.com/office/officeart/2005/8/quickstyle/3d4" qsCatId="3D" csTypeId="urn:microsoft.com/office/officeart/2005/8/colors/colorful1#10" csCatId="colorful" phldr="1"/>
      <dgm:spPr/>
    </dgm:pt>
    <dgm:pt modelId="{FEB71B7B-D8C1-45D7-84BD-B268C74EBBE3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Открытый бюджет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открытые данные, характеризующие бюджет и бюджетный процесс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43B869-9B5F-4383-BF52-C9DCBDDA781F}" type="parTrans" cxnId="{7700AF24-151C-47BA-A4CB-4DA5BDCF9474}">
      <dgm:prSet/>
      <dgm:spPr/>
      <dgm:t>
        <a:bodyPr/>
        <a:lstStyle/>
        <a:p>
          <a:endParaRPr lang="ru-RU" sz="1200"/>
        </a:p>
      </dgm:t>
    </dgm:pt>
    <dgm:pt modelId="{CF3CD960-1269-47F2-870B-1DDE0946F70A}" type="sibTrans" cxnId="{7700AF24-151C-47BA-A4CB-4DA5BDCF9474}">
      <dgm:prSet/>
      <dgm:spPr/>
      <dgm:t>
        <a:bodyPr/>
        <a:lstStyle/>
        <a:p>
          <a:endParaRPr lang="ru-RU" sz="1200"/>
        </a:p>
      </dgm:t>
    </dgm:pt>
    <dgm:pt modelId="{B5C609DD-509E-4304-B77D-D43478DC822D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Открытые бюджетные данные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общедоступные документы и материалы, разрабатываемые органами власти в процессе составления, рассмотрения, утверждения, исполнения бюджета, а также контроля за его исполнением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61C5CD-000F-4981-9C26-372C642D01D2}" type="parTrans" cxnId="{0C4B7455-95F9-4559-ADB2-33CD7B80339D}">
      <dgm:prSet/>
      <dgm:spPr/>
      <dgm:t>
        <a:bodyPr/>
        <a:lstStyle/>
        <a:p>
          <a:endParaRPr lang="ru-RU" sz="1200"/>
        </a:p>
      </dgm:t>
    </dgm:pt>
    <dgm:pt modelId="{66D73FF4-10B4-4FAA-B1B4-DEEF9CC7D1FD}" type="sibTrans" cxnId="{0C4B7455-95F9-4559-ADB2-33CD7B80339D}">
      <dgm:prSet/>
      <dgm:spPr/>
      <dgm:t>
        <a:bodyPr/>
        <a:lstStyle/>
        <a:p>
          <a:endParaRPr lang="ru-RU" sz="1200"/>
        </a:p>
      </dgm:t>
    </dgm:pt>
    <dgm:pt modelId="{B278E0C9-90B1-44C8-8D05-EFD9FA0C9993}" type="pres">
      <dgm:prSet presAssocID="{CDB6318C-72F5-410F-8665-D75E8533B55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4CCB3F6-E954-4298-9FAF-795F6B16938C}" type="pres">
      <dgm:prSet presAssocID="{FEB71B7B-D8C1-45D7-84BD-B268C74EBBE3}" presName="circle1" presStyleLbl="node1" presStyleIdx="0" presStyleCnt="2"/>
      <dgm:spPr/>
    </dgm:pt>
    <dgm:pt modelId="{F0021BCE-1DA5-40D6-A97C-57A13904008C}" type="pres">
      <dgm:prSet presAssocID="{FEB71B7B-D8C1-45D7-84BD-B268C74EBBE3}" presName="space" presStyleCnt="0"/>
      <dgm:spPr/>
    </dgm:pt>
    <dgm:pt modelId="{128DF418-0746-4528-A618-5AE55082926C}" type="pres">
      <dgm:prSet presAssocID="{FEB71B7B-D8C1-45D7-84BD-B268C74EBBE3}" presName="rect1" presStyleLbl="alignAcc1" presStyleIdx="0" presStyleCnt="2" custLinFactNeighborY="-3704"/>
      <dgm:spPr/>
      <dgm:t>
        <a:bodyPr/>
        <a:lstStyle/>
        <a:p>
          <a:endParaRPr lang="ru-RU"/>
        </a:p>
      </dgm:t>
    </dgm:pt>
    <dgm:pt modelId="{05ABC7ED-F0D2-4DD0-95EC-E8D94248E82F}" type="pres">
      <dgm:prSet presAssocID="{B5C609DD-509E-4304-B77D-D43478DC822D}" presName="vertSpace2" presStyleLbl="node1" presStyleIdx="0" presStyleCnt="2"/>
      <dgm:spPr/>
    </dgm:pt>
    <dgm:pt modelId="{D52ECE7B-9DE7-4D95-BBAB-9382D9D9F868}" type="pres">
      <dgm:prSet presAssocID="{B5C609DD-509E-4304-B77D-D43478DC822D}" presName="circle2" presStyleLbl="node1" presStyleIdx="1" presStyleCnt="2" custLinFactNeighborX="-682" custLinFactNeighborY="1365"/>
      <dgm:spPr/>
    </dgm:pt>
    <dgm:pt modelId="{A13576C7-9FAF-497C-9542-DE7572425254}" type="pres">
      <dgm:prSet presAssocID="{B5C609DD-509E-4304-B77D-D43478DC822D}" presName="rect2" presStyleLbl="alignAcc1" presStyleIdx="1" presStyleCnt="2" custScaleY="96746" custLinFactNeighborY="3509"/>
      <dgm:spPr/>
      <dgm:t>
        <a:bodyPr/>
        <a:lstStyle/>
        <a:p>
          <a:endParaRPr lang="ru-RU"/>
        </a:p>
      </dgm:t>
    </dgm:pt>
    <dgm:pt modelId="{DC06C8BF-EB8E-4980-BD1A-6A8843508C57}" type="pres">
      <dgm:prSet presAssocID="{FEB71B7B-D8C1-45D7-84BD-B268C74EBBE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17BDF-1A44-4CDE-BC3E-5D836DCD2AA6}" type="pres">
      <dgm:prSet presAssocID="{B5C609DD-509E-4304-B77D-D43478DC822D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040C70-973B-4C83-BE0C-22AC2181B8C1}" type="presOf" srcId="{FEB71B7B-D8C1-45D7-84BD-B268C74EBBE3}" destId="{128DF418-0746-4528-A618-5AE55082926C}" srcOrd="0" destOrd="0" presId="urn:microsoft.com/office/officeart/2005/8/layout/target3"/>
    <dgm:cxn modelId="{7700AF24-151C-47BA-A4CB-4DA5BDCF9474}" srcId="{CDB6318C-72F5-410F-8665-D75E8533B555}" destId="{FEB71B7B-D8C1-45D7-84BD-B268C74EBBE3}" srcOrd="0" destOrd="0" parTransId="{C343B869-9B5F-4383-BF52-C9DCBDDA781F}" sibTransId="{CF3CD960-1269-47F2-870B-1DDE0946F70A}"/>
    <dgm:cxn modelId="{D7562F00-1FE6-441A-B1E2-62C57C43AB5E}" type="presOf" srcId="{B5C609DD-509E-4304-B77D-D43478DC822D}" destId="{A13576C7-9FAF-497C-9542-DE7572425254}" srcOrd="0" destOrd="0" presId="urn:microsoft.com/office/officeart/2005/8/layout/target3"/>
    <dgm:cxn modelId="{0C4B7455-95F9-4559-ADB2-33CD7B80339D}" srcId="{CDB6318C-72F5-410F-8665-D75E8533B555}" destId="{B5C609DD-509E-4304-B77D-D43478DC822D}" srcOrd="1" destOrd="0" parTransId="{4661C5CD-000F-4981-9C26-372C642D01D2}" sibTransId="{66D73FF4-10B4-4FAA-B1B4-DEEF9CC7D1FD}"/>
    <dgm:cxn modelId="{A7FBB638-C266-4FE2-A809-B0360699F2F9}" type="presOf" srcId="{CDB6318C-72F5-410F-8665-D75E8533B555}" destId="{B278E0C9-90B1-44C8-8D05-EFD9FA0C9993}" srcOrd="0" destOrd="0" presId="urn:microsoft.com/office/officeart/2005/8/layout/target3"/>
    <dgm:cxn modelId="{148169B6-3E8C-41DE-AAB7-BA42C3D823BF}" type="presOf" srcId="{B5C609DD-509E-4304-B77D-D43478DC822D}" destId="{3B017BDF-1A44-4CDE-BC3E-5D836DCD2AA6}" srcOrd="1" destOrd="0" presId="urn:microsoft.com/office/officeart/2005/8/layout/target3"/>
    <dgm:cxn modelId="{61C0DF9B-BDEA-499A-AA82-C56C6D121836}" type="presOf" srcId="{FEB71B7B-D8C1-45D7-84BD-B268C74EBBE3}" destId="{DC06C8BF-EB8E-4980-BD1A-6A8843508C57}" srcOrd="1" destOrd="0" presId="urn:microsoft.com/office/officeart/2005/8/layout/target3"/>
    <dgm:cxn modelId="{DE741C05-FA61-47B4-A4C5-6C24FB91D429}" type="presParOf" srcId="{B278E0C9-90B1-44C8-8D05-EFD9FA0C9993}" destId="{94CCB3F6-E954-4298-9FAF-795F6B16938C}" srcOrd="0" destOrd="0" presId="urn:microsoft.com/office/officeart/2005/8/layout/target3"/>
    <dgm:cxn modelId="{C328165D-7CD3-4F76-9FDA-1C28BAA665D5}" type="presParOf" srcId="{B278E0C9-90B1-44C8-8D05-EFD9FA0C9993}" destId="{F0021BCE-1DA5-40D6-A97C-57A13904008C}" srcOrd="1" destOrd="0" presId="urn:microsoft.com/office/officeart/2005/8/layout/target3"/>
    <dgm:cxn modelId="{837A3216-3768-4391-B4A8-5A6BFA9B7661}" type="presParOf" srcId="{B278E0C9-90B1-44C8-8D05-EFD9FA0C9993}" destId="{128DF418-0746-4528-A618-5AE55082926C}" srcOrd="2" destOrd="0" presId="urn:microsoft.com/office/officeart/2005/8/layout/target3"/>
    <dgm:cxn modelId="{5531BABA-A376-4890-A066-43F6ADA85EAC}" type="presParOf" srcId="{B278E0C9-90B1-44C8-8D05-EFD9FA0C9993}" destId="{05ABC7ED-F0D2-4DD0-95EC-E8D94248E82F}" srcOrd="3" destOrd="0" presId="urn:microsoft.com/office/officeart/2005/8/layout/target3"/>
    <dgm:cxn modelId="{6C34BC05-C076-41C6-9AA2-0D3C134313F7}" type="presParOf" srcId="{B278E0C9-90B1-44C8-8D05-EFD9FA0C9993}" destId="{D52ECE7B-9DE7-4D95-BBAB-9382D9D9F868}" srcOrd="4" destOrd="0" presId="urn:microsoft.com/office/officeart/2005/8/layout/target3"/>
    <dgm:cxn modelId="{BD531A06-FE2F-49BD-AE5E-EBD3049035B9}" type="presParOf" srcId="{B278E0C9-90B1-44C8-8D05-EFD9FA0C9993}" destId="{A13576C7-9FAF-497C-9542-DE7572425254}" srcOrd="5" destOrd="0" presId="urn:microsoft.com/office/officeart/2005/8/layout/target3"/>
    <dgm:cxn modelId="{E36D1FD5-8159-41AA-ADD0-50345222EBD8}" type="presParOf" srcId="{B278E0C9-90B1-44C8-8D05-EFD9FA0C9993}" destId="{DC06C8BF-EB8E-4980-BD1A-6A8843508C57}" srcOrd="6" destOrd="0" presId="urn:microsoft.com/office/officeart/2005/8/layout/target3"/>
    <dgm:cxn modelId="{A544D332-489C-41A1-A797-26C105A090E3}" type="presParOf" srcId="{B278E0C9-90B1-44C8-8D05-EFD9FA0C9993}" destId="{3B017BDF-1A44-4CDE-BC3E-5D836DCD2AA6}" srcOrd="7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86A7A96-9D9E-4C34-8E07-8978033810C0}" type="doc">
      <dgm:prSet loTypeId="urn:microsoft.com/office/officeart/2005/8/layout/default#3" loCatId="list" qsTypeId="urn:microsoft.com/office/officeart/2005/8/quickstyle/3d2#1" qsCatId="3D" csTypeId="urn:microsoft.com/office/officeart/2005/8/colors/colorful1#11" csCatId="colorful" phldr="1"/>
      <dgm:spPr/>
      <dgm:t>
        <a:bodyPr/>
        <a:lstStyle/>
        <a:p>
          <a:endParaRPr lang="ru-RU"/>
        </a:p>
      </dgm:t>
    </dgm:pt>
    <dgm:pt modelId="{DC9D5B21-D149-462C-92D0-0E405EA97AA9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«Лучшая муниципальная практика» в номинации «Муниципальная экономическая политика и управление муниципальными финансами»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166A7D-3D39-4EA4-98E6-C161A2F25902}" type="parTrans" cxnId="{8F99C67A-91A8-45F3-8F1C-85F987F532F6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6A0379-D2E8-444F-A085-CDC3D4E54DA8}" type="sibTrans" cxnId="{8F99C67A-91A8-45F3-8F1C-85F987F532F6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7EC839-B1FD-4607-8405-DE4FF3343B4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Областной конкурс проектов по предоставлению бюджетов для граждан» в номинации «Лучший проект бюджета для граждан»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B5B46C-00FC-40E6-AD94-F26FA168E5FE}" type="parTrans" cxnId="{69AD2AE9-61F6-4C02-8345-02CD48B9F51F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E0FC7E-7FAE-42D7-BB51-8B7576BDB9A1}" type="sibTrans" cxnId="{69AD2AE9-61F6-4C02-8345-02CD48B9F51F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91E280-031E-43CE-AB5D-F849C80681BC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Финальный тур Общероссийский конкурс проектов по предоставлению бюджета для граждан в 2018 году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BD10FB-DD0E-41B3-A08A-AF783EA08256}" type="parTrans" cxnId="{3AD4E3C7-E348-4B56-B58A-FD992D093129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CD2BE8-505A-4018-B143-599FE164167F}" type="sibTrans" cxnId="{3AD4E3C7-E348-4B56-B58A-FD992D093129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E48CC1-0307-42E7-8983-B04DD6E3A4B3}">
      <dgm:prSet phldrT="[Текст]" custT="1"/>
      <dgm:spPr>
        <a:solidFill>
          <a:srgbClr val="92D050"/>
        </a:solidFill>
      </dgm:spPr>
      <dgm:t>
        <a:bodyPr/>
        <a:lstStyle/>
        <a:p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662D98-86BF-4DAF-8E80-778AB28A6334}" type="sibTrans" cxnId="{C6BE86DB-E93E-4C1F-8048-5BE8C86B32C4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5C36B8-1A08-42D3-BDF4-CFF2CA9BD7AF}" type="parTrans" cxnId="{C6BE86DB-E93E-4C1F-8048-5BE8C86B32C4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648EEE-3852-43BC-B79B-06C006C655F0}">
      <dgm:prSet phldrT="[Текст]" custT="1"/>
      <dgm:spPr/>
      <dgm:t>
        <a:bodyPr/>
        <a:lstStyle/>
        <a:p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6F1F11-C16D-4EC3-BE86-BD305C102B15}" type="sibTrans" cxnId="{290F390D-42CE-45D0-A958-992D4E8D7262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E1A9B4-BB57-477E-BB65-72F92E8EEA6D}" type="parTrans" cxnId="{290F390D-42CE-45D0-A958-992D4E8D7262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F0609-F890-4071-878C-5B65DC569242}">
      <dgm:prSet phldrT="[Текст]" custT="1"/>
      <dgm:spPr>
        <a:solidFill>
          <a:srgbClr val="FFC000"/>
        </a:solidFill>
      </dgm:spPr>
      <dgm:t>
        <a:bodyPr/>
        <a:lstStyle/>
        <a:p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C4E13C-2D93-45A9-85F5-997E053E84E2}" type="sibTrans" cxnId="{8527C41D-70CD-4F6D-9ADC-33051163B90B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FB9464-CBC1-4C39-8A7C-8978687998C6}" type="parTrans" cxnId="{8527C41D-70CD-4F6D-9ADC-33051163B90B}">
      <dgm:prSet/>
      <dgm:spPr/>
      <dgm:t>
        <a:bodyPr/>
        <a:lstStyle/>
        <a:p>
          <a:endParaRPr lang="ru-RU" sz="14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64D325-3E68-43B4-ABDF-06326D607F9C}" type="pres">
      <dgm:prSet presAssocID="{686A7A96-9D9E-4C34-8E07-8978033810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6CFD29-C613-43E3-8B10-7A8B2CAC6759}" type="pres">
      <dgm:prSet presAssocID="{28BF0609-F890-4071-878C-5B65DC56924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4E6B2-4332-43DE-B3E2-4E9F73A88D51}" type="pres">
      <dgm:prSet presAssocID="{4AC4E13C-2D93-45A9-85F5-997E053E84E2}" presName="sibTrans" presStyleCnt="0"/>
      <dgm:spPr/>
    </dgm:pt>
    <dgm:pt modelId="{EDB04875-9952-4FF5-B519-C5E67C945D21}" type="pres">
      <dgm:prSet presAssocID="{2A648EEE-3852-43BC-B79B-06C006C655F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03F1B-4F85-45FF-ADBE-7B893D91C374}" type="pres">
      <dgm:prSet presAssocID="{196F1F11-C16D-4EC3-BE86-BD305C102B15}" presName="sibTrans" presStyleCnt="0"/>
      <dgm:spPr/>
    </dgm:pt>
    <dgm:pt modelId="{252ED13C-1B8D-4648-8A16-4097A02243F9}" type="pres">
      <dgm:prSet presAssocID="{D8E48CC1-0307-42E7-8983-B04DD6E3A4B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0F390D-42CE-45D0-A958-992D4E8D7262}" srcId="{686A7A96-9D9E-4C34-8E07-8978033810C0}" destId="{2A648EEE-3852-43BC-B79B-06C006C655F0}" srcOrd="1" destOrd="0" parTransId="{F4E1A9B4-BB57-477E-BB65-72F92E8EEA6D}" sibTransId="{196F1F11-C16D-4EC3-BE86-BD305C102B15}"/>
    <dgm:cxn modelId="{71D8B2C7-11C6-4B20-8466-41C7F793968D}" type="presOf" srcId="{B67EC839-B1FD-4607-8405-DE4FF3343B4D}" destId="{EDB04875-9952-4FF5-B519-C5E67C945D21}" srcOrd="0" destOrd="1" presId="urn:microsoft.com/office/officeart/2005/8/layout/default#3"/>
    <dgm:cxn modelId="{2C19DE6B-E1EF-4CE7-B7CC-76B62290BABF}" type="presOf" srcId="{DC9D5B21-D149-462C-92D0-0E405EA97AA9}" destId="{836CFD29-C613-43E3-8B10-7A8B2CAC6759}" srcOrd="0" destOrd="1" presId="urn:microsoft.com/office/officeart/2005/8/layout/default#3"/>
    <dgm:cxn modelId="{AA4C7E07-454C-4297-B796-6317AEE3D324}" type="presOf" srcId="{3091E280-031E-43CE-AB5D-F849C80681BC}" destId="{252ED13C-1B8D-4648-8A16-4097A02243F9}" srcOrd="0" destOrd="1" presId="urn:microsoft.com/office/officeart/2005/8/layout/default#3"/>
    <dgm:cxn modelId="{8527C41D-70CD-4F6D-9ADC-33051163B90B}" srcId="{686A7A96-9D9E-4C34-8E07-8978033810C0}" destId="{28BF0609-F890-4071-878C-5B65DC569242}" srcOrd="0" destOrd="0" parTransId="{B7FB9464-CBC1-4C39-8A7C-8978687998C6}" sibTransId="{4AC4E13C-2D93-45A9-85F5-997E053E84E2}"/>
    <dgm:cxn modelId="{3AD4E3C7-E348-4B56-B58A-FD992D093129}" srcId="{D8E48CC1-0307-42E7-8983-B04DD6E3A4B3}" destId="{3091E280-031E-43CE-AB5D-F849C80681BC}" srcOrd="0" destOrd="0" parTransId="{A8BD10FB-DD0E-41B3-A08A-AF783EA08256}" sibTransId="{6ACD2BE8-505A-4018-B143-599FE164167F}"/>
    <dgm:cxn modelId="{862C34D3-7EE2-447D-9C09-6CD507964707}" type="presOf" srcId="{2A648EEE-3852-43BC-B79B-06C006C655F0}" destId="{EDB04875-9952-4FF5-B519-C5E67C945D21}" srcOrd="0" destOrd="0" presId="urn:microsoft.com/office/officeart/2005/8/layout/default#3"/>
    <dgm:cxn modelId="{69AD2AE9-61F6-4C02-8345-02CD48B9F51F}" srcId="{2A648EEE-3852-43BC-B79B-06C006C655F0}" destId="{B67EC839-B1FD-4607-8405-DE4FF3343B4D}" srcOrd="0" destOrd="0" parTransId="{BAB5B46C-00FC-40E6-AD94-F26FA168E5FE}" sibTransId="{51E0FC7E-7FAE-42D7-BB51-8B7576BDB9A1}"/>
    <dgm:cxn modelId="{C6BE86DB-E93E-4C1F-8048-5BE8C86B32C4}" srcId="{686A7A96-9D9E-4C34-8E07-8978033810C0}" destId="{D8E48CC1-0307-42E7-8983-B04DD6E3A4B3}" srcOrd="2" destOrd="0" parTransId="{4A5C36B8-1A08-42D3-BDF4-CFF2CA9BD7AF}" sibTransId="{9F662D98-86BF-4DAF-8E80-778AB28A6334}"/>
    <dgm:cxn modelId="{8F99C67A-91A8-45F3-8F1C-85F987F532F6}" srcId="{28BF0609-F890-4071-878C-5B65DC569242}" destId="{DC9D5B21-D149-462C-92D0-0E405EA97AA9}" srcOrd="0" destOrd="0" parTransId="{73166A7D-3D39-4EA4-98E6-C161A2F25902}" sibTransId="{526A0379-D2E8-444F-A085-CDC3D4E54DA8}"/>
    <dgm:cxn modelId="{F029C171-3739-4DF8-8103-F1D5BA2BA560}" type="presOf" srcId="{D8E48CC1-0307-42E7-8983-B04DD6E3A4B3}" destId="{252ED13C-1B8D-4648-8A16-4097A02243F9}" srcOrd="0" destOrd="0" presId="urn:microsoft.com/office/officeart/2005/8/layout/default#3"/>
    <dgm:cxn modelId="{F4A00DA5-3804-4F90-9328-DC3CC08D4475}" type="presOf" srcId="{686A7A96-9D9E-4C34-8E07-8978033810C0}" destId="{2964D325-3E68-43B4-ABDF-06326D607F9C}" srcOrd="0" destOrd="0" presId="urn:microsoft.com/office/officeart/2005/8/layout/default#3"/>
    <dgm:cxn modelId="{0B157917-568D-4E42-A13E-F9181E5656CF}" type="presOf" srcId="{28BF0609-F890-4071-878C-5B65DC569242}" destId="{836CFD29-C613-43E3-8B10-7A8B2CAC6759}" srcOrd="0" destOrd="0" presId="urn:microsoft.com/office/officeart/2005/8/layout/default#3"/>
    <dgm:cxn modelId="{E54E9BB0-E87C-43B3-8DB7-88E7FC202C13}" type="presParOf" srcId="{2964D325-3E68-43B4-ABDF-06326D607F9C}" destId="{836CFD29-C613-43E3-8B10-7A8B2CAC6759}" srcOrd="0" destOrd="0" presId="urn:microsoft.com/office/officeart/2005/8/layout/default#3"/>
    <dgm:cxn modelId="{31DEAC23-84CC-44DF-AC8A-4A27118F0CED}" type="presParOf" srcId="{2964D325-3E68-43B4-ABDF-06326D607F9C}" destId="{9D84E6B2-4332-43DE-B3E2-4E9F73A88D51}" srcOrd="1" destOrd="0" presId="urn:microsoft.com/office/officeart/2005/8/layout/default#3"/>
    <dgm:cxn modelId="{8174B55A-A6F1-46B3-A60A-8627F17D58CA}" type="presParOf" srcId="{2964D325-3E68-43B4-ABDF-06326D607F9C}" destId="{EDB04875-9952-4FF5-B519-C5E67C945D21}" srcOrd="2" destOrd="0" presId="urn:microsoft.com/office/officeart/2005/8/layout/default#3"/>
    <dgm:cxn modelId="{D164545A-1D4C-4554-8811-46F68C817A02}" type="presParOf" srcId="{2964D325-3E68-43B4-ABDF-06326D607F9C}" destId="{45403F1B-4F85-45FF-ADBE-7B893D91C374}" srcOrd="3" destOrd="0" presId="urn:microsoft.com/office/officeart/2005/8/layout/default#3"/>
    <dgm:cxn modelId="{04ABB23D-70FB-4574-AE83-82FE17D73E74}" type="presParOf" srcId="{2964D325-3E68-43B4-ABDF-06326D607F9C}" destId="{252ED13C-1B8D-4648-8A16-4097A02243F9}" srcOrd="4" destOrd="0" presId="urn:microsoft.com/office/officeart/2005/8/layout/default#3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FBE233-39DA-4B3B-8CAA-D5AA819EAE9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00B325-029D-47A0-9E5F-4B81B78A135B}">
      <dgm:prSet phldrT="[Текст]" custT="1"/>
      <dgm:spPr>
        <a:solidFill>
          <a:srgbClr val="BBFBC9">
            <a:alpha val="90000"/>
          </a:srgbClr>
        </a:solidFill>
        <a:ln>
          <a:solidFill>
            <a:schemeClr val="bg1"/>
          </a:solidFill>
        </a:ln>
        <a:scene3d>
          <a:camera prst="orthographicFront"/>
          <a:lightRig rig="threePt" dir="t"/>
        </a:scene3d>
        <a:sp3d extrusionH="76200" contourW="12700">
          <a:bevelT w="165100" prst="coolSlant"/>
          <a:extrusionClr>
            <a:schemeClr val="bg1"/>
          </a:extrusionClr>
          <a:contourClr>
            <a:schemeClr val="bg1"/>
          </a:contourClr>
        </a:sp3d>
      </dgm:spPr>
      <dgm:t>
        <a:bodyPr/>
        <a:lstStyle/>
        <a:p>
          <a:pPr algn="ctr"/>
          <a:endParaRPr lang="ru-RU" sz="1700" b="1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pPr algn="ctr"/>
          <a:r>
            <a:rPr lang="ru-RU" sz="1700" b="1" dirty="0" smtClean="0">
              <a:solidFill>
                <a:srgbClr val="7030A0"/>
              </a:solidFill>
              <a:latin typeface="Arial" charset="0"/>
              <a:cs typeface="Arial" charset="0"/>
            </a:rPr>
            <a:t>Доля непрограммных расходов </a:t>
          </a:r>
        </a:p>
        <a:p>
          <a:pPr algn="ctr"/>
          <a:endParaRPr lang="ru-RU" sz="1050" b="1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pPr algn="ctr"/>
          <a:r>
            <a:rPr lang="ru-RU" sz="1600" b="0" dirty="0" smtClean="0">
              <a:solidFill>
                <a:srgbClr val="7030A0"/>
              </a:solidFill>
              <a:latin typeface="Arial" charset="0"/>
              <a:cs typeface="Arial" charset="0"/>
            </a:rPr>
            <a:t>(включает расходы на содержание ОМСУ, на учреждения  обслуживающие,   Выплату муниципальных пенсий, Почетные граждане-дети инвалиды, Приемная семья,  опекуны) </a:t>
          </a:r>
          <a:endParaRPr lang="en-US" sz="1600" b="0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endParaRPr lang="ru-RU" sz="1700" dirty="0">
            <a:solidFill>
              <a:srgbClr val="7030A0"/>
            </a:solidFill>
          </a:endParaRPr>
        </a:p>
      </dgm:t>
    </dgm:pt>
    <dgm:pt modelId="{E7EF0776-221B-4C02-8445-55436D23D241}" type="parTrans" cxnId="{12457869-070B-40CB-84CD-B06723B395F4}">
      <dgm:prSet/>
      <dgm:spPr/>
      <dgm:t>
        <a:bodyPr/>
        <a:lstStyle/>
        <a:p>
          <a:endParaRPr lang="ru-RU"/>
        </a:p>
      </dgm:t>
    </dgm:pt>
    <dgm:pt modelId="{171AFDF9-A386-481C-8A21-96BED0C5D372}" type="sibTrans" cxnId="{12457869-070B-40CB-84CD-B06723B395F4}">
      <dgm:prSet/>
      <dgm:spPr/>
      <dgm:t>
        <a:bodyPr/>
        <a:lstStyle/>
        <a:p>
          <a:endParaRPr lang="ru-RU"/>
        </a:p>
      </dgm:t>
    </dgm:pt>
    <dgm:pt modelId="{20B7C2C7-27FC-4EB0-AFF6-9E106E1DFD6C}">
      <dgm:prSet phldrT="[Текст]" custT="1"/>
      <dgm:spPr>
        <a:solidFill>
          <a:srgbClr val="CCECFF">
            <a:alpha val="90000"/>
          </a:srgb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700" b="1" dirty="0" smtClean="0">
              <a:solidFill>
                <a:srgbClr val="7030A0"/>
              </a:solidFill>
            </a:rPr>
            <a:t>Программные расходы                    </a:t>
          </a:r>
          <a:r>
            <a:rPr lang="ru-RU" sz="1600" dirty="0" smtClean="0">
              <a:solidFill>
                <a:srgbClr val="7030A0"/>
              </a:solidFill>
            </a:rPr>
            <a:t>14 муниципальных программ</a:t>
          </a:r>
          <a:endParaRPr lang="ru-RU" sz="1600" dirty="0">
            <a:solidFill>
              <a:srgbClr val="7030A0"/>
            </a:solidFill>
          </a:endParaRPr>
        </a:p>
      </dgm:t>
    </dgm:pt>
    <dgm:pt modelId="{85DBEFE9-860E-4D09-B2FA-30D3944BADC2}" type="parTrans" cxnId="{F4223FBD-450C-4A92-803F-EFC97214F0B1}">
      <dgm:prSet/>
      <dgm:spPr/>
      <dgm:t>
        <a:bodyPr/>
        <a:lstStyle/>
        <a:p>
          <a:endParaRPr lang="ru-RU"/>
        </a:p>
      </dgm:t>
    </dgm:pt>
    <dgm:pt modelId="{C627BAD4-5ECB-432C-8E93-F862F041883D}" type="sibTrans" cxnId="{F4223FBD-450C-4A92-803F-EFC97214F0B1}">
      <dgm:prSet/>
      <dgm:spPr/>
      <dgm:t>
        <a:bodyPr/>
        <a:lstStyle/>
        <a:p>
          <a:endParaRPr lang="ru-RU"/>
        </a:p>
      </dgm:t>
    </dgm:pt>
    <dgm:pt modelId="{A83E338F-F7D7-4375-A83A-9C9AD3B8D762}" type="pres">
      <dgm:prSet presAssocID="{06FBE233-39DA-4B3B-8CAA-D5AA819EAE9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D5E3957-91A2-4E94-87F9-8B73BDFAF1E0}" type="pres">
      <dgm:prSet presAssocID="{06FBE233-39DA-4B3B-8CAA-D5AA819EAE9D}" presName="pyramid" presStyleLbl="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4782758-FAE5-4A15-AFC9-F5042C69B599}" type="pres">
      <dgm:prSet presAssocID="{06FBE233-39DA-4B3B-8CAA-D5AA819EAE9D}" presName="theList" presStyleCnt="0"/>
      <dgm:spPr/>
    </dgm:pt>
    <dgm:pt modelId="{3C5C77AB-648E-4A31-815E-2635ECEEE1B6}" type="pres">
      <dgm:prSet presAssocID="{4000B325-029D-47A0-9E5F-4B81B78A135B}" presName="aNode" presStyleLbl="fgAcc1" presStyleIdx="0" presStyleCnt="2" custScaleX="122117" custScaleY="104642" custLinFactNeighborX="35700" custLinFactNeighborY="-81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70111-A403-46D4-BB33-81C43826D29E}" type="pres">
      <dgm:prSet presAssocID="{4000B325-029D-47A0-9E5F-4B81B78A135B}" presName="aSpace" presStyleCnt="0"/>
      <dgm:spPr/>
    </dgm:pt>
    <dgm:pt modelId="{3F4A5160-380D-4B35-8FC1-1493051F821E}" type="pres">
      <dgm:prSet presAssocID="{20B7C2C7-27FC-4EB0-AFF6-9E106E1DFD6C}" presName="aNode" presStyleLbl="fgAcc1" presStyleIdx="1" presStyleCnt="2" custScaleX="98504" custScaleY="61011" custLinFactNeighborX="36850" custLinFactNeighborY="-40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C65D0-658B-4951-A076-8833B9AB7BBE}" type="pres">
      <dgm:prSet presAssocID="{20B7C2C7-27FC-4EB0-AFF6-9E106E1DFD6C}" presName="aSpace" presStyleCnt="0"/>
      <dgm:spPr/>
    </dgm:pt>
  </dgm:ptLst>
  <dgm:cxnLst>
    <dgm:cxn modelId="{DC77897C-8050-47C2-A792-63218445D69E}" type="presOf" srcId="{06FBE233-39DA-4B3B-8CAA-D5AA819EAE9D}" destId="{A83E338F-F7D7-4375-A83A-9C9AD3B8D762}" srcOrd="0" destOrd="0" presId="urn:microsoft.com/office/officeart/2005/8/layout/pyramid2"/>
    <dgm:cxn modelId="{F4223FBD-450C-4A92-803F-EFC97214F0B1}" srcId="{06FBE233-39DA-4B3B-8CAA-D5AA819EAE9D}" destId="{20B7C2C7-27FC-4EB0-AFF6-9E106E1DFD6C}" srcOrd="1" destOrd="0" parTransId="{85DBEFE9-860E-4D09-B2FA-30D3944BADC2}" sibTransId="{C627BAD4-5ECB-432C-8E93-F862F041883D}"/>
    <dgm:cxn modelId="{95266283-8BA2-49E6-A349-FABFCB0B0B4F}" type="presOf" srcId="{20B7C2C7-27FC-4EB0-AFF6-9E106E1DFD6C}" destId="{3F4A5160-380D-4B35-8FC1-1493051F821E}" srcOrd="0" destOrd="0" presId="urn:microsoft.com/office/officeart/2005/8/layout/pyramid2"/>
    <dgm:cxn modelId="{84B70E2C-1F13-4D49-BAAA-061B975EEF2A}" type="presOf" srcId="{4000B325-029D-47A0-9E5F-4B81B78A135B}" destId="{3C5C77AB-648E-4A31-815E-2635ECEEE1B6}" srcOrd="0" destOrd="0" presId="urn:microsoft.com/office/officeart/2005/8/layout/pyramid2"/>
    <dgm:cxn modelId="{12457869-070B-40CB-84CD-B06723B395F4}" srcId="{06FBE233-39DA-4B3B-8CAA-D5AA819EAE9D}" destId="{4000B325-029D-47A0-9E5F-4B81B78A135B}" srcOrd="0" destOrd="0" parTransId="{E7EF0776-221B-4C02-8445-55436D23D241}" sibTransId="{171AFDF9-A386-481C-8A21-96BED0C5D372}"/>
    <dgm:cxn modelId="{E351838D-0962-4B7D-8F01-552443ED97AE}" type="presParOf" srcId="{A83E338F-F7D7-4375-A83A-9C9AD3B8D762}" destId="{CD5E3957-91A2-4E94-87F9-8B73BDFAF1E0}" srcOrd="0" destOrd="0" presId="urn:microsoft.com/office/officeart/2005/8/layout/pyramid2"/>
    <dgm:cxn modelId="{4A277BCC-583D-4D6C-82A0-8045B7942855}" type="presParOf" srcId="{A83E338F-F7D7-4375-A83A-9C9AD3B8D762}" destId="{E4782758-FAE5-4A15-AFC9-F5042C69B599}" srcOrd="1" destOrd="0" presId="urn:microsoft.com/office/officeart/2005/8/layout/pyramid2"/>
    <dgm:cxn modelId="{76F57736-7242-4897-96D4-9B0E7FFEF38E}" type="presParOf" srcId="{E4782758-FAE5-4A15-AFC9-F5042C69B599}" destId="{3C5C77AB-648E-4A31-815E-2635ECEEE1B6}" srcOrd="0" destOrd="0" presId="urn:microsoft.com/office/officeart/2005/8/layout/pyramid2"/>
    <dgm:cxn modelId="{5B18B817-4C20-43DF-895B-BF6327D510FE}" type="presParOf" srcId="{E4782758-FAE5-4A15-AFC9-F5042C69B599}" destId="{77570111-A403-46D4-BB33-81C43826D29E}" srcOrd="1" destOrd="0" presId="urn:microsoft.com/office/officeart/2005/8/layout/pyramid2"/>
    <dgm:cxn modelId="{F0836831-8F22-43DF-B378-7FE05E7F33EF}" type="presParOf" srcId="{E4782758-FAE5-4A15-AFC9-F5042C69B599}" destId="{3F4A5160-380D-4B35-8FC1-1493051F821E}" srcOrd="2" destOrd="0" presId="urn:microsoft.com/office/officeart/2005/8/layout/pyramid2"/>
    <dgm:cxn modelId="{B77093ED-76E8-41DA-B895-9E6D92FF9CB7}" type="presParOf" srcId="{E4782758-FAE5-4A15-AFC9-F5042C69B599}" destId="{80BC65D0-658B-4951-A076-8833B9AB7BBE}" srcOrd="3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519E07-3323-4398-83B5-F6BBD4C5F3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357B9B-838B-4C55-BC36-58AD0DDF3AA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Социально-культурная сфера – 259,2 млн. руб.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EFDEBB91-96AB-4A1B-A5CC-B447EB262E32}" type="parTrans" cxnId="{8E7AB9DA-7671-447C-B842-9B84C0D3209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0C97ED4-9B1D-412A-8D57-7C0CC260A259}" type="sibTrans" cxnId="{8E7AB9DA-7671-447C-B842-9B84C0D3209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7A38A16-ECFD-4B90-904D-5F28FBE2FC5F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Оснащение средней общеобразовательной школы в г. Долинске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9842A85-B305-4AF1-89C7-BB5A2C5AD279}" type="parTrans" cxnId="{452DED0F-1537-4C3F-837E-0208826B042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761B391-730E-4CE9-9EE0-4E6365435E94}" type="sibTrans" cxnId="{452DED0F-1537-4C3F-837E-0208826B042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42881E9-4F15-4BFF-B12B-A8E6ECE742E7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Жилищно-коммунальное хозяйство – 610,3 млн. руб.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0600B17-B82C-41DE-BC7F-CC685B2B8A5A}" type="parTrans" cxnId="{154E3DCA-834E-41E6-B09F-23AF82EF0D2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960DA94-9769-4AF8-A256-803648434E66}" type="sibTrans" cxnId="{154E3DCA-834E-41E6-B09F-23AF82EF0D2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CBB4A4C-EF62-4934-AFBE-84F4716F96D0}">
      <dgm:prSet phldrT="[Текст]" custT="1"/>
      <dgm:spPr/>
      <dgm:t>
        <a:bodyPr/>
        <a:lstStyle/>
        <a:p>
          <a:r>
            <a:rPr lang="ru-RU" sz="1400" b="1" i="0" dirty="0" smtClean="0">
              <a:latin typeface="Arial" pitchFamily="34" charset="0"/>
              <a:cs typeface="Arial" pitchFamily="34" charset="0"/>
            </a:rPr>
            <a:t>Обеспечение благоустроенным жильем граждан, проживающих в аварийном жилищном фонде</a:t>
          </a:r>
          <a:endParaRPr lang="ru-RU" sz="1400" b="1" i="0" dirty="0">
            <a:latin typeface="Arial" pitchFamily="34" charset="0"/>
            <a:cs typeface="Arial" pitchFamily="34" charset="0"/>
          </a:endParaRPr>
        </a:p>
      </dgm:t>
    </dgm:pt>
    <dgm:pt modelId="{E11BB1B7-5321-4B5A-9AEB-8F29B6EE9691}" type="parTrans" cxnId="{03939BB1-5F53-4825-986F-DBDFF90E252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E0B5C2C-F16E-43EC-828B-5FE63725EBA5}" type="sibTrans" cxnId="{03939BB1-5F53-4825-986F-DBDFF90E252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2FE0BB3-2E5B-490F-A25B-1CBA19A1207C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Реконструкция объекта незавершенного строительства под архив и музей в г. Долинске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45546C0F-7193-4A5B-8124-861F49582E50}" type="parTrans" cxnId="{CA154961-4969-42EC-B7E5-BD300214A54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3DAC851-11AB-4138-BC9D-52528D2D6A58}" type="sibTrans" cxnId="{CA154961-4969-42EC-B7E5-BD300214A54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BDCCCF0-9CA3-4016-AD77-1E330092C11C}">
      <dgm:prSet phldrT="[Текст]" custT="1"/>
      <dgm:spPr/>
      <dgm:t>
        <a:bodyPr/>
        <a:lstStyle/>
        <a:p>
          <a:r>
            <a:rPr lang="ru-RU" sz="1400" b="1" i="0" dirty="0" smtClean="0">
              <a:latin typeface="Arial" pitchFamily="34" charset="0"/>
              <a:cs typeface="Arial" pitchFamily="34" charset="0"/>
            </a:rPr>
            <a:t>Приобретение жилья для различных категорий граждан</a:t>
          </a:r>
          <a:endParaRPr lang="ru-RU" sz="1400" b="1" i="0" dirty="0">
            <a:latin typeface="Arial" pitchFamily="34" charset="0"/>
            <a:cs typeface="Arial" pitchFamily="34" charset="0"/>
          </a:endParaRPr>
        </a:p>
      </dgm:t>
    </dgm:pt>
    <dgm:pt modelId="{E1969908-48F3-493D-954B-E647BFA7F90B}" type="parTrans" cxnId="{45098D5C-C071-4225-8ACE-40C3F85D4FF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FEF19A6-76F0-49FA-97C9-9DB5F76C4791}" type="sibTrans" cxnId="{45098D5C-C071-4225-8ACE-40C3F85D4FF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663D0E9-BE60-4E98-85A8-17B03DAB1F42}">
      <dgm:prSet phldrT="[Текст]" custT="1"/>
      <dgm:spPr/>
      <dgm:t>
        <a:bodyPr/>
        <a:lstStyle/>
        <a:p>
          <a:r>
            <a:rPr lang="ru-RU" sz="1400" b="1" i="0" dirty="0" smtClean="0">
              <a:latin typeface="Arial" pitchFamily="34" charset="0"/>
              <a:cs typeface="Arial" pitchFamily="34" charset="0"/>
            </a:rPr>
            <a:t>Газификация котельных Долинского района. Котельная с. Сокол</a:t>
          </a:r>
          <a:endParaRPr lang="ru-RU" sz="1400" b="1" i="0" dirty="0">
            <a:latin typeface="Arial" pitchFamily="34" charset="0"/>
            <a:cs typeface="Arial" pitchFamily="34" charset="0"/>
          </a:endParaRPr>
        </a:p>
      </dgm:t>
    </dgm:pt>
    <dgm:pt modelId="{FADB8E66-E971-4654-88EF-BBCFDD03180A}" type="parTrans" cxnId="{E52E5FA6-0AC2-45EF-868A-B5A0A866028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C8AA4BD-BFCD-4CFD-AB0A-958322569A21}" type="sibTrans" cxnId="{E52E5FA6-0AC2-45EF-868A-B5A0A866028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8BE87AC-71DE-4338-A78B-A8FCB996BDBA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Национальная экономика – 144,4 млн. руб.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EC83EF5F-9B31-4655-8D29-4C788A66EC55}" type="parTrans" cxnId="{7B5CC74F-02AC-4858-9A7C-CCBD4116559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516A029-5E74-4CA0-87C0-C85EB820E058}" type="sibTrans" cxnId="{7B5CC74F-02AC-4858-9A7C-CCBD4116559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476CE66-E13B-474F-B549-3146326D50FE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Строительство спортивно-оздоровительного лагеря в г. Долинске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7D55343-2AAF-44B4-9E0B-ECFC6F5E85CE}" type="parTrans" cxnId="{D21C4B29-E909-46D7-AD92-6578F1679AC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C92EB45-63D1-43B0-82C5-9827D4242237}" type="sibTrans" cxnId="{D21C4B29-E909-46D7-AD92-6578F1679AC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2919467-6667-4A92-A974-E60F81FC86DE}" type="pres">
      <dgm:prSet presAssocID="{BF519E07-3323-4398-83B5-F6BBD4C5F3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D1FE44-9D84-4B42-8C24-580B639300FB}" type="pres">
      <dgm:prSet presAssocID="{E4357B9B-838B-4C55-BC36-58AD0DDF3AA0}" presName="parentText" presStyleLbl="node1" presStyleIdx="0" presStyleCnt="3" custScaleY="38022" custLinFactY="-558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4DC4C-9F9E-4B07-AAE9-89157B0E66B5}" type="pres">
      <dgm:prSet presAssocID="{E4357B9B-838B-4C55-BC36-58AD0DDF3AA0}" presName="childText" presStyleLbl="revTx" presStyleIdx="0" presStyleCnt="2" custScaleY="99265" custLinFactNeighborY="-79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C0D58-8265-4BF8-8E4F-F8CB227B4D6B}" type="pres">
      <dgm:prSet presAssocID="{942881E9-4F15-4BFF-B12B-A8E6ECE742E7}" presName="parentText" presStyleLbl="node1" presStyleIdx="1" presStyleCnt="3" custScaleY="34061" custLinFactNeighborX="0" custLinFactNeighborY="-996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99BF1-20C1-464C-B340-7988936F4E47}" type="pres">
      <dgm:prSet presAssocID="{942881E9-4F15-4BFF-B12B-A8E6ECE742E7}" presName="childText" presStyleLbl="revTx" presStyleIdx="1" presStyleCnt="2" custScaleY="96773" custLinFactNeighborY="-74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2BEF2-5B45-4ED2-9147-CF0BA69535AC}" type="pres">
      <dgm:prSet presAssocID="{F8BE87AC-71DE-4338-A78B-A8FCB996BDBA}" presName="parentText" presStyleLbl="node1" presStyleIdx="2" presStyleCnt="3" custScaleY="37510" custLinFactNeighborX="0" custLinFactNeighborY="-867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AB9DA-7671-447C-B842-9B84C0D32094}" srcId="{BF519E07-3323-4398-83B5-F6BBD4C5F35D}" destId="{E4357B9B-838B-4C55-BC36-58AD0DDF3AA0}" srcOrd="0" destOrd="0" parTransId="{EFDEBB91-96AB-4A1B-A5CC-B447EB262E32}" sibTransId="{B0C97ED4-9B1D-412A-8D57-7C0CC260A259}"/>
    <dgm:cxn modelId="{D21C4B29-E909-46D7-AD92-6578F1679AC0}" srcId="{E4357B9B-838B-4C55-BC36-58AD0DDF3AA0}" destId="{3476CE66-E13B-474F-B549-3146326D50FE}" srcOrd="1" destOrd="0" parTransId="{77D55343-2AAF-44B4-9E0B-ECFC6F5E85CE}" sibTransId="{5C92EB45-63D1-43B0-82C5-9827D4242237}"/>
    <dgm:cxn modelId="{DE196A2A-E562-4C0C-A966-76DF8F236C3E}" type="presOf" srcId="{32FE0BB3-2E5B-490F-A25B-1CBA19A1207C}" destId="{0174DC4C-9F9E-4B07-AAE9-89157B0E66B5}" srcOrd="0" destOrd="2" presId="urn:microsoft.com/office/officeart/2005/8/layout/vList2"/>
    <dgm:cxn modelId="{CA154961-4969-42EC-B7E5-BD300214A54B}" srcId="{E4357B9B-838B-4C55-BC36-58AD0DDF3AA0}" destId="{32FE0BB3-2E5B-490F-A25B-1CBA19A1207C}" srcOrd="2" destOrd="0" parTransId="{45546C0F-7193-4A5B-8124-861F49582E50}" sibTransId="{B3DAC851-11AB-4138-BC9D-52528D2D6A58}"/>
    <dgm:cxn modelId="{858161F9-B8A1-4559-A16E-85A508CBA641}" type="presOf" srcId="{E663D0E9-BE60-4E98-85A8-17B03DAB1F42}" destId="{6DA99BF1-20C1-464C-B340-7988936F4E47}" srcOrd="0" destOrd="2" presId="urn:microsoft.com/office/officeart/2005/8/layout/vList2"/>
    <dgm:cxn modelId="{452DED0F-1537-4C3F-837E-0208826B042A}" srcId="{E4357B9B-838B-4C55-BC36-58AD0DDF3AA0}" destId="{97A38A16-ECFD-4B90-904D-5F28FBE2FC5F}" srcOrd="0" destOrd="0" parTransId="{79842A85-B305-4AF1-89C7-BB5A2C5AD279}" sibTransId="{B761B391-730E-4CE9-9EE0-4E6365435E94}"/>
    <dgm:cxn modelId="{81606010-9AC8-4AFB-8FD6-AED32F0E5BDC}" type="presOf" srcId="{BF519E07-3323-4398-83B5-F6BBD4C5F35D}" destId="{F2919467-6667-4A92-A974-E60F81FC86DE}" srcOrd="0" destOrd="0" presId="urn:microsoft.com/office/officeart/2005/8/layout/vList2"/>
    <dgm:cxn modelId="{61586C15-5B6F-4642-BAB5-0C74CF7BBC88}" type="presOf" srcId="{E4357B9B-838B-4C55-BC36-58AD0DDF3AA0}" destId="{58D1FE44-9D84-4B42-8C24-580B639300FB}" srcOrd="0" destOrd="0" presId="urn:microsoft.com/office/officeart/2005/8/layout/vList2"/>
    <dgm:cxn modelId="{E52E5FA6-0AC2-45EF-868A-B5A0A8660284}" srcId="{942881E9-4F15-4BFF-B12B-A8E6ECE742E7}" destId="{E663D0E9-BE60-4E98-85A8-17B03DAB1F42}" srcOrd="2" destOrd="0" parTransId="{FADB8E66-E971-4654-88EF-BBCFDD03180A}" sibTransId="{4C8AA4BD-BFCD-4CFD-AB0A-958322569A21}"/>
    <dgm:cxn modelId="{1A6145CF-4C13-42CC-940B-C4926C1F06D4}" type="presOf" srcId="{942881E9-4F15-4BFF-B12B-A8E6ECE742E7}" destId="{1A0C0D58-8265-4BF8-8E4F-F8CB227B4D6B}" srcOrd="0" destOrd="0" presId="urn:microsoft.com/office/officeart/2005/8/layout/vList2"/>
    <dgm:cxn modelId="{FECAC2FD-68DD-4D96-B435-9B9D2F810756}" type="presOf" srcId="{3476CE66-E13B-474F-B549-3146326D50FE}" destId="{0174DC4C-9F9E-4B07-AAE9-89157B0E66B5}" srcOrd="0" destOrd="1" presId="urn:microsoft.com/office/officeart/2005/8/layout/vList2"/>
    <dgm:cxn modelId="{9D9A835A-9EB7-4EF8-B004-C517E15FB035}" type="presOf" srcId="{F8BE87AC-71DE-4338-A78B-A8FCB996BDBA}" destId="{CEA2BEF2-5B45-4ED2-9147-CF0BA69535AC}" srcOrd="0" destOrd="0" presId="urn:microsoft.com/office/officeart/2005/8/layout/vList2"/>
    <dgm:cxn modelId="{BA6CC99B-8A5D-4120-8D1B-3BD2988E305F}" type="presOf" srcId="{97A38A16-ECFD-4B90-904D-5F28FBE2FC5F}" destId="{0174DC4C-9F9E-4B07-AAE9-89157B0E66B5}" srcOrd="0" destOrd="0" presId="urn:microsoft.com/office/officeart/2005/8/layout/vList2"/>
    <dgm:cxn modelId="{BBFBFFC9-7E79-473A-975B-E3C580421328}" type="presOf" srcId="{CCBB4A4C-EF62-4934-AFBE-84F4716F96D0}" destId="{6DA99BF1-20C1-464C-B340-7988936F4E47}" srcOrd="0" destOrd="0" presId="urn:microsoft.com/office/officeart/2005/8/layout/vList2"/>
    <dgm:cxn modelId="{7B5CC74F-02AC-4858-9A7C-CCBD4116559E}" srcId="{BF519E07-3323-4398-83B5-F6BBD4C5F35D}" destId="{F8BE87AC-71DE-4338-A78B-A8FCB996BDBA}" srcOrd="2" destOrd="0" parTransId="{EC83EF5F-9B31-4655-8D29-4C788A66EC55}" sibTransId="{1516A029-5E74-4CA0-87C0-C85EB820E058}"/>
    <dgm:cxn modelId="{45098D5C-C071-4225-8ACE-40C3F85D4FF3}" srcId="{942881E9-4F15-4BFF-B12B-A8E6ECE742E7}" destId="{4BDCCCF0-9CA3-4016-AD77-1E330092C11C}" srcOrd="1" destOrd="0" parTransId="{E1969908-48F3-493D-954B-E647BFA7F90B}" sibTransId="{6FEF19A6-76F0-49FA-97C9-9DB5F76C4791}"/>
    <dgm:cxn modelId="{154E3DCA-834E-41E6-B09F-23AF82EF0D2A}" srcId="{BF519E07-3323-4398-83B5-F6BBD4C5F35D}" destId="{942881E9-4F15-4BFF-B12B-A8E6ECE742E7}" srcOrd="1" destOrd="0" parTransId="{20600B17-B82C-41DE-BC7F-CC685B2B8A5A}" sibTransId="{5960DA94-9769-4AF8-A256-803648434E66}"/>
    <dgm:cxn modelId="{03939BB1-5F53-4825-986F-DBDFF90E252D}" srcId="{942881E9-4F15-4BFF-B12B-A8E6ECE742E7}" destId="{CCBB4A4C-EF62-4934-AFBE-84F4716F96D0}" srcOrd="0" destOrd="0" parTransId="{E11BB1B7-5321-4B5A-9AEB-8F29B6EE9691}" sibTransId="{9E0B5C2C-F16E-43EC-828B-5FE63725EBA5}"/>
    <dgm:cxn modelId="{CF50B307-FCD2-4698-89C2-B9753938DFA4}" type="presOf" srcId="{4BDCCCF0-9CA3-4016-AD77-1E330092C11C}" destId="{6DA99BF1-20C1-464C-B340-7988936F4E47}" srcOrd="0" destOrd="1" presId="urn:microsoft.com/office/officeart/2005/8/layout/vList2"/>
    <dgm:cxn modelId="{BF4343B3-AD9B-4351-8756-B447B471CB78}" type="presParOf" srcId="{F2919467-6667-4A92-A974-E60F81FC86DE}" destId="{58D1FE44-9D84-4B42-8C24-580B639300FB}" srcOrd="0" destOrd="0" presId="urn:microsoft.com/office/officeart/2005/8/layout/vList2"/>
    <dgm:cxn modelId="{299CA143-8A58-4A5D-B3CA-23B46AE24BF3}" type="presParOf" srcId="{F2919467-6667-4A92-A974-E60F81FC86DE}" destId="{0174DC4C-9F9E-4B07-AAE9-89157B0E66B5}" srcOrd="1" destOrd="0" presId="urn:microsoft.com/office/officeart/2005/8/layout/vList2"/>
    <dgm:cxn modelId="{45FAC00B-EDEE-45EF-9960-504B6175303C}" type="presParOf" srcId="{F2919467-6667-4A92-A974-E60F81FC86DE}" destId="{1A0C0D58-8265-4BF8-8E4F-F8CB227B4D6B}" srcOrd="2" destOrd="0" presId="urn:microsoft.com/office/officeart/2005/8/layout/vList2"/>
    <dgm:cxn modelId="{5D306B55-9E43-4935-B612-82E9B42C904A}" type="presParOf" srcId="{F2919467-6667-4A92-A974-E60F81FC86DE}" destId="{6DA99BF1-20C1-464C-B340-7988936F4E47}" srcOrd="3" destOrd="0" presId="urn:microsoft.com/office/officeart/2005/8/layout/vList2"/>
    <dgm:cxn modelId="{2F934F4D-CBFE-4110-95D7-45F4D4ED46DB}" type="presParOf" srcId="{F2919467-6667-4A92-A974-E60F81FC86DE}" destId="{CEA2BEF2-5B45-4ED2-9147-CF0BA69535AC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670B1C-CD5C-4CFF-BC20-E9FFCA552B3B}" type="doc">
      <dgm:prSet loTypeId="urn:microsoft.com/office/officeart/2005/8/layout/chevron1" loCatId="process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B1BBC47D-C779-490F-9667-1F4DBEC732ED}">
      <dgm:prSet phldrT="[Текст]"/>
      <dgm:spPr>
        <a:solidFill>
          <a:srgbClr val="FFC000"/>
        </a:solidFill>
      </dgm:spPr>
      <dgm:t>
        <a:bodyPr/>
        <a:lstStyle/>
        <a:p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FB67DC-16E4-4A1E-B0CF-C9EA8F79A143}" type="parTrans" cxnId="{061C0F0E-BBC6-44F2-ADE5-E5BCB1CCB9FB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D92BAF-3EB7-486F-8832-037B947DB53A}" type="sibTrans" cxnId="{061C0F0E-BBC6-44F2-ADE5-E5BCB1CCB9FB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30152A-79C3-40BE-A7B8-98670C3BE36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2017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8D5751-AFA8-4AC6-A0AD-26EEACAEC176}" type="parTrans" cxnId="{52A3B092-0955-4DEE-9CAE-8B2A621F4EB3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60E4BB-7E0E-477F-8240-9ECCAAF82E7F}" type="sibTrans" cxnId="{52A3B092-0955-4DEE-9CAE-8B2A621F4EB3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1B831F-73B7-4EA1-9E64-31FF9682F5FA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2018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2E64EC3-E65E-4761-9DEB-CF0CF6B20626}" type="parTrans" cxnId="{DDA484AF-A780-4956-B7CA-A3BCDC6F9F36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96E74F-C8D2-4BC4-9FF2-3833B5E562FE}" type="sibTrans" cxnId="{DDA484AF-A780-4956-B7CA-A3BCDC6F9F36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9005AD-DEAE-4B20-8C98-F466EBF13BA0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2019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4E757F-974C-474D-BB1D-B21F20F6B5D2}" type="parTrans" cxnId="{88133CDF-A2B2-440F-B0E4-2FCC695833F7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E00716-FF6C-4A5F-BFD9-77154F379F15}" type="sibTrans" cxnId="{88133CDF-A2B2-440F-B0E4-2FCC695833F7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9DAB0BA-30D6-4EB4-8D84-8C379802D594}" type="pres">
      <dgm:prSet presAssocID="{B4670B1C-CD5C-4CFF-BC20-E9FFCA552B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12F06B-CC62-4394-B0CC-33605306EA5B}" type="pres">
      <dgm:prSet presAssocID="{B1BBC47D-C779-490F-9667-1F4DBEC732E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3E232-395F-49BB-934A-2D57EAAF7C4F}" type="pres">
      <dgm:prSet presAssocID="{D9D92BAF-3EB7-486F-8832-037B947DB53A}" presName="parTxOnlySpace" presStyleCnt="0"/>
      <dgm:spPr/>
    </dgm:pt>
    <dgm:pt modelId="{965621CB-E2F1-4453-AA31-8341F154071F}" type="pres">
      <dgm:prSet presAssocID="{A030152A-79C3-40BE-A7B8-98670C3BE36B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BE10A-1891-459F-B629-F606B176A957}" type="pres">
      <dgm:prSet presAssocID="{6F60E4BB-7E0E-477F-8240-9ECCAAF82E7F}" presName="parTxOnlySpace" presStyleCnt="0"/>
      <dgm:spPr/>
    </dgm:pt>
    <dgm:pt modelId="{583C3A6E-B0A1-43C2-9C68-EE13DE17322C}" type="pres">
      <dgm:prSet presAssocID="{0E1B831F-73B7-4EA1-9E64-31FF9682F5F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DA04E-C4EE-4604-B74C-01E075BE3F81}" type="pres">
      <dgm:prSet presAssocID="{2496E74F-C8D2-4BC4-9FF2-3833B5E562FE}" presName="parTxOnlySpace" presStyleCnt="0"/>
      <dgm:spPr/>
    </dgm:pt>
    <dgm:pt modelId="{026D3DFF-0E1F-4F34-BF6B-EC68DDC32762}" type="pres">
      <dgm:prSet presAssocID="{339005AD-DEAE-4B20-8C98-F466EBF13BA0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39DDE-9F22-4C0A-B666-BA7C02B17B04}" type="presOf" srcId="{0E1B831F-73B7-4EA1-9E64-31FF9682F5FA}" destId="{583C3A6E-B0A1-43C2-9C68-EE13DE17322C}" srcOrd="0" destOrd="0" presId="urn:microsoft.com/office/officeart/2005/8/layout/chevron1"/>
    <dgm:cxn modelId="{52A3B092-0955-4DEE-9CAE-8B2A621F4EB3}" srcId="{B4670B1C-CD5C-4CFF-BC20-E9FFCA552B3B}" destId="{A030152A-79C3-40BE-A7B8-98670C3BE36B}" srcOrd="1" destOrd="0" parTransId="{708D5751-AFA8-4AC6-A0AD-26EEACAEC176}" sibTransId="{6F60E4BB-7E0E-477F-8240-9ECCAAF82E7F}"/>
    <dgm:cxn modelId="{1A537BD8-08E7-46F9-BEE7-DD9FE75819AB}" type="presOf" srcId="{A030152A-79C3-40BE-A7B8-98670C3BE36B}" destId="{965621CB-E2F1-4453-AA31-8341F154071F}" srcOrd="0" destOrd="0" presId="urn:microsoft.com/office/officeart/2005/8/layout/chevron1"/>
    <dgm:cxn modelId="{DDA484AF-A780-4956-B7CA-A3BCDC6F9F36}" srcId="{B4670B1C-CD5C-4CFF-BC20-E9FFCA552B3B}" destId="{0E1B831F-73B7-4EA1-9E64-31FF9682F5FA}" srcOrd="2" destOrd="0" parTransId="{62E64EC3-E65E-4761-9DEB-CF0CF6B20626}" sibTransId="{2496E74F-C8D2-4BC4-9FF2-3833B5E562FE}"/>
    <dgm:cxn modelId="{061C0F0E-BBC6-44F2-ADE5-E5BCB1CCB9FB}" srcId="{B4670B1C-CD5C-4CFF-BC20-E9FFCA552B3B}" destId="{B1BBC47D-C779-490F-9667-1F4DBEC732ED}" srcOrd="0" destOrd="0" parTransId="{94FB67DC-16E4-4A1E-B0CF-C9EA8F79A143}" sibTransId="{D9D92BAF-3EB7-486F-8832-037B947DB53A}"/>
    <dgm:cxn modelId="{88133CDF-A2B2-440F-B0E4-2FCC695833F7}" srcId="{B4670B1C-CD5C-4CFF-BC20-E9FFCA552B3B}" destId="{339005AD-DEAE-4B20-8C98-F466EBF13BA0}" srcOrd="3" destOrd="0" parTransId="{EE4E757F-974C-474D-BB1D-B21F20F6B5D2}" sibTransId="{EFE00716-FF6C-4A5F-BFD9-77154F379F15}"/>
    <dgm:cxn modelId="{90818BB8-D07C-4F1D-875A-CE66865A02C5}" type="presOf" srcId="{B4670B1C-CD5C-4CFF-BC20-E9FFCA552B3B}" destId="{C9DAB0BA-30D6-4EB4-8D84-8C379802D594}" srcOrd="0" destOrd="0" presId="urn:microsoft.com/office/officeart/2005/8/layout/chevron1"/>
    <dgm:cxn modelId="{705F458F-7E36-414E-9930-7E68FAAB5344}" type="presOf" srcId="{339005AD-DEAE-4B20-8C98-F466EBF13BA0}" destId="{026D3DFF-0E1F-4F34-BF6B-EC68DDC32762}" srcOrd="0" destOrd="0" presId="urn:microsoft.com/office/officeart/2005/8/layout/chevron1"/>
    <dgm:cxn modelId="{51CF639E-189F-4148-89FE-4FC2F64038B0}" type="presOf" srcId="{B1BBC47D-C779-490F-9667-1F4DBEC732ED}" destId="{8812F06B-CC62-4394-B0CC-33605306EA5B}" srcOrd="0" destOrd="0" presId="urn:microsoft.com/office/officeart/2005/8/layout/chevron1"/>
    <dgm:cxn modelId="{36EF10A0-3625-4661-8397-FA567F6F2FD6}" type="presParOf" srcId="{C9DAB0BA-30D6-4EB4-8D84-8C379802D594}" destId="{8812F06B-CC62-4394-B0CC-33605306EA5B}" srcOrd="0" destOrd="0" presId="urn:microsoft.com/office/officeart/2005/8/layout/chevron1"/>
    <dgm:cxn modelId="{099FDD1F-CA04-4A89-9912-606BA49D7640}" type="presParOf" srcId="{C9DAB0BA-30D6-4EB4-8D84-8C379802D594}" destId="{3B03E232-395F-49BB-934A-2D57EAAF7C4F}" srcOrd="1" destOrd="0" presId="urn:microsoft.com/office/officeart/2005/8/layout/chevron1"/>
    <dgm:cxn modelId="{C47A63B9-13E2-4CD3-B873-7C333AF5647F}" type="presParOf" srcId="{C9DAB0BA-30D6-4EB4-8D84-8C379802D594}" destId="{965621CB-E2F1-4453-AA31-8341F154071F}" srcOrd="2" destOrd="0" presId="urn:microsoft.com/office/officeart/2005/8/layout/chevron1"/>
    <dgm:cxn modelId="{75CDE58E-461C-4D55-967F-4690AC8283A3}" type="presParOf" srcId="{C9DAB0BA-30D6-4EB4-8D84-8C379802D594}" destId="{17BBE10A-1891-459F-B629-F606B176A957}" srcOrd="3" destOrd="0" presId="urn:microsoft.com/office/officeart/2005/8/layout/chevron1"/>
    <dgm:cxn modelId="{5B3A3A38-EA56-4C7B-9206-A0772A773FC3}" type="presParOf" srcId="{C9DAB0BA-30D6-4EB4-8D84-8C379802D594}" destId="{583C3A6E-B0A1-43C2-9C68-EE13DE17322C}" srcOrd="4" destOrd="0" presId="urn:microsoft.com/office/officeart/2005/8/layout/chevron1"/>
    <dgm:cxn modelId="{4050AB02-C707-4BFE-BB45-5D1249697593}" type="presParOf" srcId="{C9DAB0BA-30D6-4EB4-8D84-8C379802D594}" destId="{335DA04E-C4EE-4604-B74C-01E075BE3F81}" srcOrd="5" destOrd="0" presId="urn:microsoft.com/office/officeart/2005/8/layout/chevron1"/>
    <dgm:cxn modelId="{88474B93-D29C-4C25-A324-BF2F10DA1F61}" type="presParOf" srcId="{C9DAB0BA-30D6-4EB4-8D84-8C379802D594}" destId="{026D3DFF-0E1F-4F34-BF6B-EC68DDC32762}" srcOrd="6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9073AE-4DC2-4A8E-95A8-705CB2884A79}" type="doc">
      <dgm:prSet loTypeId="urn:microsoft.com/office/officeart/2005/8/layout/chevron1" loCatId="process" qsTypeId="urn:microsoft.com/office/officeart/2005/8/quickstyle/3d1" qsCatId="3D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62F41573-77FC-4B98-9E44-A41B33906898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муниципального долга</a:t>
          </a:r>
          <a:endParaRPr lang="ru-RU" sz="14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5CF9-A366-4067-BE68-BAAB26A130D5}" type="par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873CD-21F4-4707-A855-12FED371F1B0}" type="sib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05662D-2964-429B-8E5A-3BFE4DB26D3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50,6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FA68A3-2526-467D-9559-7072D88FE3AB}" type="par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1CDB1E-F6B1-4208-8DAD-1D0D5C6C0556}" type="sib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4EEF1D-B363-4B76-A072-6176A3561EDE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36,3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E10C3-F78F-422D-B719-BD10084FD1AB}" type="par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4D32D6-D2F7-472B-8E43-349C3E3784E6}" type="sib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BF05C9-80F2-470C-AFD1-2AB34B716BFC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30,6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590BD-EFDC-4B60-AE9E-E1374DD8DCCA}" type="sib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70994-419B-40B0-8AB5-BD410F879539}" type="par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41B80-675C-4539-8344-D7A9D10C6F9C}" type="pres">
      <dgm:prSet presAssocID="{C29073AE-4DC2-4A8E-95A8-705CB288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42D1B-2FB9-4DBD-8E85-EF67D1287B01}" type="pres">
      <dgm:prSet presAssocID="{62F41573-77FC-4B98-9E44-A41B33906898}" presName="parTxOnly" presStyleLbl="node1" presStyleIdx="0" presStyleCnt="4" custScaleX="1237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B9C9A-B3F9-452D-8933-9E2AA61CCB1E}" type="pres">
      <dgm:prSet presAssocID="{11B873CD-21F4-4707-A855-12FED371F1B0}" presName="parTxOnlySpace" presStyleCnt="0"/>
      <dgm:spPr/>
    </dgm:pt>
    <dgm:pt modelId="{16F65277-1DC6-4FB6-A959-C765224F1BDD}" type="pres">
      <dgm:prSet presAssocID="{2A05662D-2964-429B-8E5A-3BFE4DB26D3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A0658-2E52-460A-BF6A-ACEB5A1B5AD4}" type="pres">
      <dgm:prSet presAssocID="{B51CDB1E-F6B1-4208-8DAD-1D0D5C6C0556}" presName="parTxOnlySpace" presStyleCnt="0"/>
      <dgm:spPr/>
    </dgm:pt>
    <dgm:pt modelId="{1D05DB65-059B-470B-8C55-6287F0F1D455}" type="pres">
      <dgm:prSet presAssocID="{BBBF05C9-80F2-470C-AFD1-2AB34B716BFC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0C818-5703-428A-9E8F-A0FAD70D19E5}" type="pres">
      <dgm:prSet presAssocID="{18B590BD-EFDC-4B60-AE9E-E1374DD8DCCA}" presName="parTxOnlySpace" presStyleCnt="0"/>
      <dgm:spPr/>
    </dgm:pt>
    <dgm:pt modelId="{92995B04-E4C0-46C2-947F-81FF23D6CCCD}" type="pres">
      <dgm:prSet presAssocID="{CF4EEF1D-B363-4B76-A072-6176A3561EDE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093BB2-AEDA-4751-8856-67220445FAEB}" type="presOf" srcId="{CF4EEF1D-B363-4B76-A072-6176A3561EDE}" destId="{92995B04-E4C0-46C2-947F-81FF23D6CCCD}" srcOrd="0" destOrd="0" presId="urn:microsoft.com/office/officeart/2005/8/layout/chevron1"/>
    <dgm:cxn modelId="{4C0A3A0A-6520-4910-B156-80FF0AB004DE}" type="presOf" srcId="{62F41573-77FC-4B98-9E44-A41B33906898}" destId="{94C42D1B-2FB9-4DBD-8E85-EF67D1287B01}" srcOrd="0" destOrd="0" presId="urn:microsoft.com/office/officeart/2005/8/layout/chevron1"/>
    <dgm:cxn modelId="{F0A2C54D-F266-43F5-8B79-50B450CB2E7B}" srcId="{C29073AE-4DC2-4A8E-95A8-705CB2884A79}" destId="{62F41573-77FC-4B98-9E44-A41B33906898}" srcOrd="0" destOrd="0" parTransId="{89BD5CF9-A366-4067-BE68-BAAB26A130D5}" sibTransId="{11B873CD-21F4-4707-A855-12FED371F1B0}"/>
    <dgm:cxn modelId="{9262BFDB-E575-470F-99A9-49BEAAA3FDBD}" type="presOf" srcId="{BBBF05C9-80F2-470C-AFD1-2AB34B716BFC}" destId="{1D05DB65-059B-470B-8C55-6287F0F1D455}" srcOrd="0" destOrd="0" presId="urn:microsoft.com/office/officeart/2005/8/layout/chevron1"/>
    <dgm:cxn modelId="{EF965015-0498-4E2F-A1F8-D13518B6EC1A}" type="presOf" srcId="{2A05662D-2964-429B-8E5A-3BFE4DB26D31}" destId="{16F65277-1DC6-4FB6-A959-C765224F1BDD}" srcOrd="0" destOrd="0" presId="urn:microsoft.com/office/officeart/2005/8/layout/chevron1"/>
    <dgm:cxn modelId="{F6AE2CA2-C963-4881-B8FC-0AA8FF8F935F}" srcId="{C29073AE-4DC2-4A8E-95A8-705CB2884A79}" destId="{BBBF05C9-80F2-470C-AFD1-2AB34B716BFC}" srcOrd="2" destOrd="0" parTransId="{53470994-419B-40B0-8AB5-BD410F879539}" sibTransId="{18B590BD-EFDC-4B60-AE9E-E1374DD8DCCA}"/>
    <dgm:cxn modelId="{7D4E3621-15D4-4F81-B32E-1C47DC64A09C}" srcId="{C29073AE-4DC2-4A8E-95A8-705CB2884A79}" destId="{2A05662D-2964-429B-8E5A-3BFE4DB26D31}" srcOrd="1" destOrd="0" parTransId="{57FA68A3-2526-467D-9559-7072D88FE3AB}" sibTransId="{B51CDB1E-F6B1-4208-8DAD-1D0D5C6C0556}"/>
    <dgm:cxn modelId="{FB579653-D0AA-404B-951F-9A7D2698553C}" type="presOf" srcId="{C29073AE-4DC2-4A8E-95A8-705CB2884A79}" destId="{11B41B80-675C-4539-8344-D7A9D10C6F9C}" srcOrd="0" destOrd="0" presId="urn:microsoft.com/office/officeart/2005/8/layout/chevron1"/>
    <dgm:cxn modelId="{9D1CFE97-E3E6-4D05-B9D9-36227DFA049E}" srcId="{C29073AE-4DC2-4A8E-95A8-705CB2884A79}" destId="{CF4EEF1D-B363-4B76-A072-6176A3561EDE}" srcOrd="3" destOrd="0" parTransId="{3A2E10C3-F78F-422D-B719-BD10084FD1AB}" sibTransId="{DE4D32D6-D2F7-472B-8E43-349C3E3784E6}"/>
    <dgm:cxn modelId="{DA0CB79E-FD14-481F-BFD4-DE6001CF71EA}" type="presParOf" srcId="{11B41B80-675C-4539-8344-D7A9D10C6F9C}" destId="{94C42D1B-2FB9-4DBD-8E85-EF67D1287B01}" srcOrd="0" destOrd="0" presId="urn:microsoft.com/office/officeart/2005/8/layout/chevron1"/>
    <dgm:cxn modelId="{C3680BA5-EC72-40EB-A869-CED835471DF2}" type="presParOf" srcId="{11B41B80-675C-4539-8344-D7A9D10C6F9C}" destId="{35FB9C9A-B3F9-452D-8933-9E2AA61CCB1E}" srcOrd="1" destOrd="0" presId="urn:microsoft.com/office/officeart/2005/8/layout/chevron1"/>
    <dgm:cxn modelId="{C2D67C5F-38B0-4A5F-A243-A78B47503902}" type="presParOf" srcId="{11B41B80-675C-4539-8344-D7A9D10C6F9C}" destId="{16F65277-1DC6-4FB6-A959-C765224F1BDD}" srcOrd="2" destOrd="0" presId="urn:microsoft.com/office/officeart/2005/8/layout/chevron1"/>
    <dgm:cxn modelId="{E5D67C5D-DEBB-42F9-85FD-7BA09B1E664A}" type="presParOf" srcId="{11B41B80-675C-4539-8344-D7A9D10C6F9C}" destId="{139A0658-2E52-460A-BF6A-ACEB5A1B5AD4}" srcOrd="3" destOrd="0" presId="urn:microsoft.com/office/officeart/2005/8/layout/chevron1"/>
    <dgm:cxn modelId="{5D825934-85AB-4F7F-92C6-9FEFB508C103}" type="presParOf" srcId="{11B41B80-675C-4539-8344-D7A9D10C6F9C}" destId="{1D05DB65-059B-470B-8C55-6287F0F1D455}" srcOrd="4" destOrd="0" presId="urn:microsoft.com/office/officeart/2005/8/layout/chevron1"/>
    <dgm:cxn modelId="{37B53EA1-8C05-4E11-B8D0-0F2BDBDD22B1}" type="presParOf" srcId="{11B41B80-675C-4539-8344-D7A9D10C6F9C}" destId="{9C20C818-5703-428A-9E8F-A0FAD70D19E5}" srcOrd="5" destOrd="0" presId="urn:microsoft.com/office/officeart/2005/8/layout/chevron1"/>
    <dgm:cxn modelId="{3985004B-95CB-48F6-9B46-B788224947E7}" type="presParOf" srcId="{11B41B80-675C-4539-8344-D7A9D10C6F9C}" destId="{92995B04-E4C0-46C2-947F-81FF23D6CCCD}" srcOrd="6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29073AE-4DC2-4A8E-95A8-705CB2884A79}" type="doc">
      <dgm:prSet loTypeId="urn:microsoft.com/office/officeart/2005/8/layout/chevron1" loCatId="process" qsTypeId="urn:microsoft.com/office/officeart/2005/8/quickstyle/3d1" qsCatId="3D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62F41573-77FC-4B98-9E44-A41B33906898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объем муниципального долга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5CF9-A366-4067-BE68-BAAB26A130D5}" type="par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873CD-21F4-4707-A855-12FED371F1B0}" type="sib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05662D-2964-429B-8E5A-3BFE4DB26D3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FA68A3-2526-467D-9559-7072D88FE3AB}" type="par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1CDB1E-F6B1-4208-8DAD-1D0D5C6C0556}" type="sib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4EEF1D-B363-4B76-A072-6176A3561EDE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405,3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E10C3-F78F-422D-B719-BD10084FD1AB}" type="par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4D32D6-D2F7-472B-8E43-349C3E3784E6}" type="sib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BF05C9-80F2-470C-AFD1-2AB34B716BFC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372,1 млн.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590BD-EFDC-4B60-AE9E-E1374DD8DCCA}" type="sib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70994-419B-40B0-8AB5-BD410F879539}" type="par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41B80-675C-4539-8344-D7A9D10C6F9C}" type="pres">
      <dgm:prSet presAssocID="{C29073AE-4DC2-4A8E-95A8-705CB288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42D1B-2FB9-4DBD-8E85-EF67D1287B01}" type="pres">
      <dgm:prSet presAssocID="{62F41573-77FC-4B98-9E44-A41B33906898}" presName="parTxOnly" presStyleLbl="node1" presStyleIdx="0" presStyleCnt="4" custScaleX="1313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B9C9A-B3F9-452D-8933-9E2AA61CCB1E}" type="pres">
      <dgm:prSet presAssocID="{11B873CD-21F4-4707-A855-12FED371F1B0}" presName="parTxOnlySpace" presStyleCnt="0"/>
      <dgm:spPr/>
    </dgm:pt>
    <dgm:pt modelId="{16F65277-1DC6-4FB6-A959-C765224F1BDD}" type="pres">
      <dgm:prSet presAssocID="{2A05662D-2964-429B-8E5A-3BFE4DB26D3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A0658-2E52-460A-BF6A-ACEB5A1B5AD4}" type="pres">
      <dgm:prSet presAssocID="{B51CDB1E-F6B1-4208-8DAD-1D0D5C6C0556}" presName="parTxOnlySpace" presStyleCnt="0"/>
      <dgm:spPr/>
    </dgm:pt>
    <dgm:pt modelId="{1D05DB65-059B-470B-8C55-6287F0F1D455}" type="pres">
      <dgm:prSet presAssocID="{BBBF05C9-80F2-470C-AFD1-2AB34B716BFC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0C818-5703-428A-9E8F-A0FAD70D19E5}" type="pres">
      <dgm:prSet presAssocID="{18B590BD-EFDC-4B60-AE9E-E1374DD8DCCA}" presName="parTxOnlySpace" presStyleCnt="0"/>
      <dgm:spPr/>
    </dgm:pt>
    <dgm:pt modelId="{92995B04-E4C0-46C2-947F-81FF23D6CCCD}" type="pres">
      <dgm:prSet presAssocID="{CF4EEF1D-B363-4B76-A072-6176A3561EDE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A8945D-B9F4-4DFE-AB06-1032611AED56}" type="presOf" srcId="{2A05662D-2964-429B-8E5A-3BFE4DB26D31}" destId="{16F65277-1DC6-4FB6-A959-C765224F1BDD}" srcOrd="0" destOrd="0" presId="urn:microsoft.com/office/officeart/2005/8/layout/chevron1"/>
    <dgm:cxn modelId="{E9676968-E4DF-4A36-8437-F42D762B26E3}" type="presOf" srcId="{62F41573-77FC-4B98-9E44-A41B33906898}" destId="{94C42D1B-2FB9-4DBD-8E85-EF67D1287B01}" srcOrd="0" destOrd="0" presId="urn:microsoft.com/office/officeart/2005/8/layout/chevron1"/>
    <dgm:cxn modelId="{F0A2C54D-F266-43F5-8B79-50B450CB2E7B}" srcId="{C29073AE-4DC2-4A8E-95A8-705CB2884A79}" destId="{62F41573-77FC-4B98-9E44-A41B33906898}" srcOrd="0" destOrd="0" parTransId="{89BD5CF9-A366-4067-BE68-BAAB26A130D5}" sibTransId="{11B873CD-21F4-4707-A855-12FED371F1B0}"/>
    <dgm:cxn modelId="{25557591-819B-4ECF-ACD2-5B552B12D68E}" type="presOf" srcId="{BBBF05C9-80F2-470C-AFD1-2AB34B716BFC}" destId="{1D05DB65-059B-470B-8C55-6287F0F1D455}" srcOrd="0" destOrd="0" presId="urn:microsoft.com/office/officeart/2005/8/layout/chevron1"/>
    <dgm:cxn modelId="{F6AE2CA2-C963-4881-B8FC-0AA8FF8F935F}" srcId="{C29073AE-4DC2-4A8E-95A8-705CB2884A79}" destId="{BBBF05C9-80F2-470C-AFD1-2AB34B716BFC}" srcOrd="2" destOrd="0" parTransId="{53470994-419B-40B0-8AB5-BD410F879539}" sibTransId="{18B590BD-EFDC-4B60-AE9E-E1374DD8DCCA}"/>
    <dgm:cxn modelId="{B078B5F2-FEA2-48F0-9B79-28033ED93AB4}" type="presOf" srcId="{C29073AE-4DC2-4A8E-95A8-705CB2884A79}" destId="{11B41B80-675C-4539-8344-D7A9D10C6F9C}" srcOrd="0" destOrd="0" presId="urn:microsoft.com/office/officeart/2005/8/layout/chevron1"/>
    <dgm:cxn modelId="{7D4E3621-15D4-4F81-B32E-1C47DC64A09C}" srcId="{C29073AE-4DC2-4A8E-95A8-705CB2884A79}" destId="{2A05662D-2964-429B-8E5A-3BFE4DB26D31}" srcOrd="1" destOrd="0" parTransId="{57FA68A3-2526-467D-9559-7072D88FE3AB}" sibTransId="{B51CDB1E-F6B1-4208-8DAD-1D0D5C6C0556}"/>
    <dgm:cxn modelId="{13F41465-336C-4D9B-8FC3-30BB328CDA6F}" type="presOf" srcId="{CF4EEF1D-B363-4B76-A072-6176A3561EDE}" destId="{92995B04-E4C0-46C2-947F-81FF23D6CCCD}" srcOrd="0" destOrd="0" presId="urn:microsoft.com/office/officeart/2005/8/layout/chevron1"/>
    <dgm:cxn modelId="{9D1CFE97-E3E6-4D05-B9D9-36227DFA049E}" srcId="{C29073AE-4DC2-4A8E-95A8-705CB2884A79}" destId="{CF4EEF1D-B363-4B76-A072-6176A3561EDE}" srcOrd="3" destOrd="0" parTransId="{3A2E10C3-F78F-422D-B719-BD10084FD1AB}" sibTransId="{DE4D32D6-D2F7-472B-8E43-349C3E3784E6}"/>
    <dgm:cxn modelId="{E77B1B65-C5B3-4712-B516-39274C2ABA29}" type="presParOf" srcId="{11B41B80-675C-4539-8344-D7A9D10C6F9C}" destId="{94C42D1B-2FB9-4DBD-8E85-EF67D1287B01}" srcOrd="0" destOrd="0" presId="urn:microsoft.com/office/officeart/2005/8/layout/chevron1"/>
    <dgm:cxn modelId="{4257F4F7-5460-4D0E-9BF0-83082CFD7218}" type="presParOf" srcId="{11B41B80-675C-4539-8344-D7A9D10C6F9C}" destId="{35FB9C9A-B3F9-452D-8933-9E2AA61CCB1E}" srcOrd="1" destOrd="0" presId="urn:microsoft.com/office/officeart/2005/8/layout/chevron1"/>
    <dgm:cxn modelId="{04FDA422-F697-4179-95DC-D2D6AF969882}" type="presParOf" srcId="{11B41B80-675C-4539-8344-D7A9D10C6F9C}" destId="{16F65277-1DC6-4FB6-A959-C765224F1BDD}" srcOrd="2" destOrd="0" presId="urn:microsoft.com/office/officeart/2005/8/layout/chevron1"/>
    <dgm:cxn modelId="{5A57FA71-AFA3-4FFE-A216-CBCB904F8705}" type="presParOf" srcId="{11B41B80-675C-4539-8344-D7A9D10C6F9C}" destId="{139A0658-2E52-460A-BF6A-ACEB5A1B5AD4}" srcOrd="3" destOrd="0" presId="urn:microsoft.com/office/officeart/2005/8/layout/chevron1"/>
    <dgm:cxn modelId="{382ACEF7-63BF-4646-8CB5-04E4437CE4FF}" type="presParOf" srcId="{11B41B80-675C-4539-8344-D7A9D10C6F9C}" destId="{1D05DB65-059B-470B-8C55-6287F0F1D455}" srcOrd="4" destOrd="0" presId="urn:microsoft.com/office/officeart/2005/8/layout/chevron1"/>
    <dgm:cxn modelId="{DDB59DB1-8375-44BE-A7AC-E2E8088CF07F}" type="presParOf" srcId="{11B41B80-675C-4539-8344-D7A9D10C6F9C}" destId="{9C20C818-5703-428A-9E8F-A0FAD70D19E5}" srcOrd="5" destOrd="0" presId="urn:microsoft.com/office/officeart/2005/8/layout/chevron1"/>
    <dgm:cxn modelId="{C5304DD8-C7F7-4714-8395-039F412FF152}" type="presParOf" srcId="{11B41B80-675C-4539-8344-D7A9D10C6F9C}" destId="{92995B04-E4C0-46C2-947F-81FF23D6CCCD}" srcOrd="6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9073AE-4DC2-4A8E-95A8-705CB2884A79}" type="doc">
      <dgm:prSet loTypeId="urn:microsoft.com/office/officeart/2005/8/layout/chevron1" loCatId="process" qsTypeId="urn:microsoft.com/office/officeart/2005/8/quickstyle/3d1" qsCatId="3D" csTypeId="urn:microsoft.com/office/officeart/2005/8/colors/colorful1#9" csCatId="colorful" phldr="1"/>
      <dgm:spPr/>
      <dgm:t>
        <a:bodyPr/>
        <a:lstStyle/>
        <a:p>
          <a:endParaRPr lang="ru-RU"/>
        </a:p>
      </dgm:t>
    </dgm:pt>
    <dgm:pt modelId="{62F41573-77FC-4B98-9E44-A41B33906898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обслуживание муниципального долга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5CF9-A366-4067-BE68-BAAB26A130D5}" type="par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873CD-21F4-4707-A855-12FED371F1B0}" type="sibTrans" cxnId="{F0A2C54D-F266-43F5-8B79-50B450CB2E7B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05662D-2964-429B-8E5A-3BFE4DB26D3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38,1 тыс.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FA68A3-2526-467D-9559-7072D88FE3AB}" type="par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1CDB1E-F6B1-4208-8DAD-1D0D5C6C0556}" type="sibTrans" cxnId="{7D4E3621-15D4-4F81-B32E-1C47DC64A09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4EEF1D-B363-4B76-A072-6176A3561EDE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44,6 тыс.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E10C3-F78F-422D-B719-BD10084FD1AB}" type="par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4D32D6-D2F7-472B-8E43-349C3E3784E6}" type="sibTrans" cxnId="{9D1CFE97-E3E6-4D05-B9D9-36227DFA049E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BF05C9-80F2-470C-AFD1-2AB34B716BFC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43,4 тыс. руб.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590BD-EFDC-4B60-AE9E-E1374DD8DCCA}" type="sib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70994-419B-40B0-8AB5-BD410F879539}" type="parTrans" cxnId="{F6AE2CA2-C963-4881-B8FC-0AA8FF8F935F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41B80-675C-4539-8344-D7A9D10C6F9C}" type="pres">
      <dgm:prSet presAssocID="{C29073AE-4DC2-4A8E-95A8-705CB288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42D1B-2FB9-4DBD-8E85-EF67D1287B01}" type="pres">
      <dgm:prSet presAssocID="{62F41573-77FC-4B98-9E44-A41B33906898}" presName="parTxOnly" presStyleLbl="node1" presStyleIdx="0" presStyleCnt="4" custScaleX="1237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B9C9A-B3F9-452D-8933-9E2AA61CCB1E}" type="pres">
      <dgm:prSet presAssocID="{11B873CD-21F4-4707-A855-12FED371F1B0}" presName="parTxOnlySpace" presStyleCnt="0"/>
      <dgm:spPr/>
    </dgm:pt>
    <dgm:pt modelId="{16F65277-1DC6-4FB6-A959-C765224F1BDD}" type="pres">
      <dgm:prSet presAssocID="{2A05662D-2964-429B-8E5A-3BFE4DB26D3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A0658-2E52-460A-BF6A-ACEB5A1B5AD4}" type="pres">
      <dgm:prSet presAssocID="{B51CDB1E-F6B1-4208-8DAD-1D0D5C6C0556}" presName="parTxOnlySpace" presStyleCnt="0"/>
      <dgm:spPr/>
    </dgm:pt>
    <dgm:pt modelId="{1D05DB65-059B-470B-8C55-6287F0F1D455}" type="pres">
      <dgm:prSet presAssocID="{BBBF05C9-80F2-470C-AFD1-2AB34B716BFC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0C818-5703-428A-9E8F-A0FAD70D19E5}" type="pres">
      <dgm:prSet presAssocID="{18B590BD-EFDC-4B60-AE9E-E1374DD8DCCA}" presName="parTxOnlySpace" presStyleCnt="0"/>
      <dgm:spPr/>
    </dgm:pt>
    <dgm:pt modelId="{92995B04-E4C0-46C2-947F-81FF23D6CCCD}" type="pres">
      <dgm:prSet presAssocID="{CF4EEF1D-B363-4B76-A072-6176A3561EDE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4A09CE-5BCD-4558-A9CA-2A16301E5F24}" type="presOf" srcId="{62F41573-77FC-4B98-9E44-A41B33906898}" destId="{94C42D1B-2FB9-4DBD-8E85-EF67D1287B01}" srcOrd="0" destOrd="0" presId="urn:microsoft.com/office/officeart/2005/8/layout/chevron1"/>
    <dgm:cxn modelId="{F0A2C54D-F266-43F5-8B79-50B450CB2E7B}" srcId="{C29073AE-4DC2-4A8E-95A8-705CB2884A79}" destId="{62F41573-77FC-4B98-9E44-A41B33906898}" srcOrd="0" destOrd="0" parTransId="{89BD5CF9-A366-4067-BE68-BAAB26A130D5}" sibTransId="{11B873CD-21F4-4707-A855-12FED371F1B0}"/>
    <dgm:cxn modelId="{59FA9ED7-67DE-41AC-85E8-D1A4900BC820}" type="presOf" srcId="{2A05662D-2964-429B-8E5A-3BFE4DB26D31}" destId="{16F65277-1DC6-4FB6-A959-C765224F1BDD}" srcOrd="0" destOrd="0" presId="urn:microsoft.com/office/officeart/2005/8/layout/chevron1"/>
    <dgm:cxn modelId="{A1CCAD9E-4833-444A-BB0E-01B300073E03}" type="presOf" srcId="{BBBF05C9-80F2-470C-AFD1-2AB34B716BFC}" destId="{1D05DB65-059B-470B-8C55-6287F0F1D455}" srcOrd="0" destOrd="0" presId="urn:microsoft.com/office/officeart/2005/8/layout/chevron1"/>
    <dgm:cxn modelId="{C45496E7-499E-4548-9D92-DA158206D606}" type="presOf" srcId="{C29073AE-4DC2-4A8E-95A8-705CB2884A79}" destId="{11B41B80-675C-4539-8344-D7A9D10C6F9C}" srcOrd="0" destOrd="0" presId="urn:microsoft.com/office/officeart/2005/8/layout/chevron1"/>
    <dgm:cxn modelId="{F6AE2CA2-C963-4881-B8FC-0AA8FF8F935F}" srcId="{C29073AE-4DC2-4A8E-95A8-705CB2884A79}" destId="{BBBF05C9-80F2-470C-AFD1-2AB34B716BFC}" srcOrd="2" destOrd="0" parTransId="{53470994-419B-40B0-8AB5-BD410F879539}" sibTransId="{18B590BD-EFDC-4B60-AE9E-E1374DD8DCCA}"/>
    <dgm:cxn modelId="{D42DF772-6D87-4CD7-84FD-F0C8FB9DA311}" type="presOf" srcId="{CF4EEF1D-B363-4B76-A072-6176A3561EDE}" destId="{92995B04-E4C0-46C2-947F-81FF23D6CCCD}" srcOrd="0" destOrd="0" presId="urn:microsoft.com/office/officeart/2005/8/layout/chevron1"/>
    <dgm:cxn modelId="{7D4E3621-15D4-4F81-B32E-1C47DC64A09C}" srcId="{C29073AE-4DC2-4A8E-95A8-705CB2884A79}" destId="{2A05662D-2964-429B-8E5A-3BFE4DB26D31}" srcOrd="1" destOrd="0" parTransId="{57FA68A3-2526-467D-9559-7072D88FE3AB}" sibTransId="{B51CDB1E-F6B1-4208-8DAD-1D0D5C6C0556}"/>
    <dgm:cxn modelId="{9D1CFE97-E3E6-4D05-B9D9-36227DFA049E}" srcId="{C29073AE-4DC2-4A8E-95A8-705CB2884A79}" destId="{CF4EEF1D-B363-4B76-A072-6176A3561EDE}" srcOrd="3" destOrd="0" parTransId="{3A2E10C3-F78F-422D-B719-BD10084FD1AB}" sibTransId="{DE4D32D6-D2F7-472B-8E43-349C3E3784E6}"/>
    <dgm:cxn modelId="{E6C8DD8C-06FF-4C4A-8170-0485E6458E4E}" type="presParOf" srcId="{11B41B80-675C-4539-8344-D7A9D10C6F9C}" destId="{94C42D1B-2FB9-4DBD-8E85-EF67D1287B01}" srcOrd="0" destOrd="0" presId="urn:microsoft.com/office/officeart/2005/8/layout/chevron1"/>
    <dgm:cxn modelId="{6CAC050F-487F-4A8A-AF5C-B2B9876F3BE2}" type="presParOf" srcId="{11B41B80-675C-4539-8344-D7A9D10C6F9C}" destId="{35FB9C9A-B3F9-452D-8933-9E2AA61CCB1E}" srcOrd="1" destOrd="0" presId="urn:microsoft.com/office/officeart/2005/8/layout/chevron1"/>
    <dgm:cxn modelId="{52BDA75E-BCD4-4E5A-8BBC-D2863697A5B4}" type="presParOf" srcId="{11B41B80-675C-4539-8344-D7A9D10C6F9C}" destId="{16F65277-1DC6-4FB6-A959-C765224F1BDD}" srcOrd="2" destOrd="0" presId="urn:microsoft.com/office/officeart/2005/8/layout/chevron1"/>
    <dgm:cxn modelId="{F29BF5F3-B4FC-4377-B174-E6348F74BEFA}" type="presParOf" srcId="{11B41B80-675C-4539-8344-D7A9D10C6F9C}" destId="{139A0658-2E52-460A-BF6A-ACEB5A1B5AD4}" srcOrd="3" destOrd="0" presId="urn:microsoft.com/office/officeart/2005/8/layout/chevron1"/>
    <dgm:cxn modelId="{25E62C32-A053-479E-BE3A-CCF7CB2AF11C}" type="presParOf" srcId="{11B41B80-675C-4539-8344-D7A9D10C6F9C}" destId="{1D05DB65-059B-470B-8C55-6287F0F1D455}" srcOrd="4" destOrd="0" presId="urn:microsoft.com/office/officeart/2005/8/layout/chevron1"/>
    <dgm:cxn modelId="{8A08839E-20CD-4B9D-B9AF-93625FF6EB39}" type="presParOf" srcId="{11B41B80-675C-4539-8344-D7A9D10C6F9C}" destId="{9C20C818-5703-428A-9E8F-A0FAD70D19E5}" srcOrd="5" destOrd="0" presId="urn:microsoft.com/office/officeart/2005/8/layout/chevron1"/>
    <dgm:cxn modelId="{6557546E-4C43-4FB3-A12B-FD11C1D047E5}" type="presParOf" srcId="{11B41B80-675C-4539-8344-D7A9D10C6F9C}" destId="{92995B04-E4C0-46C2-947F-81FF23D6CCCD}" srcOrd="6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2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DE184C-41C5-4080-AD75-70249F683FAC}" type="doc">
      <dgm:prSet loTypeId="urn:microsoft.com/office/officeart/2005/8/layout/default#1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5B4D82A-8071-428A-87E2-3A976913C4B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</a:t>
          </a:r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7E144F-D105-4FF0-BC8D-DBEC29A95A5D}" type="parTrans" cxnId="{4BCC2C78-3FEA-4CFC-84B7-CD24507A8DD5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EA66FD-90F9-49B5-B9F1-E78B7C320896}" type="sibTrans" cxnId="{4BCC2C78-3FEA-4CFC-84B7-CD24507A8DD5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EFA7C9-3194-40AF-A396-0863DD50AA8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Дефицит бюджета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превышение расходов бюджета над его доходами.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705F64-88AD-4E27-8C48-39548360CD19}" type="parTrans" cxnId="{9F0F2241-E73E-48ED-B03E-DE9AF77C1162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819713-8B63-4328-8C0D-BF10306FA8BD}" type="sibTrans" cxnId="{9F0F2241-E73E-48ED-B03E-DE9AF77C1162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1BB4ED-A1C0-4F8D-B25A-E590501ACE30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Профицит</a:t>
          </a:r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бюджета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превышение доходов бюджета над его расходами.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C11F9A-80FE-406E-B654-030A4AAF841E}" type="parTrans" cxnId="{0EC7EFBC-F611-410F-BCCC-7E0B54958BCB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A62EFB-ABD6-4774-A6C5-FEAEFB035EE4}" type="sibTrans" cxnId="{0EC7EFBC-F611-410F-BCCC-7E0B54958BCB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7867E8-E3AB-444D-801C-5858388D5A3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Муниципальный долг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принятые на себя муниципальным образованием.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3323B1-DF90-4241-A6A3-1F6946C5EE6D}" type="parTrans" cxnId="{E5936B9F-80F9-4355-93D8-F9E01879C3FE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8908D3-EA6A-4518-AFAB-ED06CCE9E3F6}" type="sibTrans" cxnId="{E5936B9F-80F9-4355-93D8-F9E01879C3FE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7790CD-7C47-419D-9FDE-F4D6958BC1D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Межбюджетные трансферты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средства, предоставляемые одним бюджетом другому бюджету бюджетной системы Российской Федерации.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DC4275-9BD3-44FE-96FE-0161F30B8F88}" type="parTrans" cxnId="{67312F20-BBBA-480E-A979-25FED51E71E4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67DD75-9841-4E04-9F00-EAEC595D6E40}" type="sibTrans" cxnId="{67312F20-BBBA-480E-A979-25FED51E71E4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9CA608-CC00-4B70-AF1E-682F3375B0F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услуги (работы)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услуги (работы), оказываемые (выполняемые) органами местного самоуправления, муниципальными учреждениями и в случаях, установленных законодательством РФ, иными юридическими лицами.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A1982C-E5AE-414A-8E46-AC62F60FA32B}" type="parTrans" cxnId="{3228DE38-681B-4E63-895A-530FE6437376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9DCD13-784C-459C-A27F-47A3B06BBD00}" type="sibTrans" cxnId="{3228DE38-681B-4E63-895A-530FE6437376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B14710-713C-4EB0-9C58-872E774B0E0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Муниципальное задание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документ, устанавливающий требования к составу, качеству и (или) объему (содержанию), условиям, порядку и результатам оказания муниципальных услуг (выполнения работ).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D5E8B4-7CCA-46F9-8CA6-000026CFE542}" type="parTrans" cxnId="{91A3D708-F117-4437-ACF7-AA8F3FA7CD47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F5C48E-6C7F-4ECD-8FC8-D0B7317D8CE6}" type="sibTrans" cxnId="{91A3D708-F117-4437-ACF7-AA8F3FA7CD47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D649A3-A749-4C35-A0AA-B324F9BC075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поступающие в бюджет денежные средства, за исключением средств, являющихся источниками финансирования дефицита бюджета.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8ADF55-1135-4240-BD0D-34544EFA2D90}" type="parTrans" cxnId="{7B53F9C2-8B3B-4072-A2C7-BE208A0134C3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8575C5-3ED9-40D6-A02F-3B92C337D514}" type="sibTrans" cxnId="{7B53F9C2-8B3B-4072-A2C7-BE208A0134C3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DABC8-6E7D-4C9B-86C7-F073908A166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выплачиваемые из бюджета денежные средства, за исключением средств, являющихся источниками финансирования дефицита бюджета.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9E409-4A0B-454E-9F8D-EFB894B0F012}" type="parTrans" cxnId="{7CC677F1-DF56-492B-8F34-5A9443814866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3B73E9-3AB7-4CE3-9B27-D085973BBD07}" type="sibTrans" cxnId="{7CC677F1-DF56-492B-8F34-5A9443814866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AD8EF4-8B0D-4106-8DBD-9FFF60FFCF1A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Текущий финансовый год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CD8BF1-C699-4797-9F98-96E17BFFC787}" type="parTrans" cxnId="{D4B7A3F2-84DE-4032-99C3-C54EE6F038F0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BDB32A-4433-402B-B001-8671D827FC71}" type="sibTrans" cxnId="{D4B7A3F2-84DE-4032-99C3-C54EE6F038F0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2AAE4D-EBB6-4C35-A709-DDCD19FB043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Плановый период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два финансовых года, следующие за очередным финансовым годом.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B1584B-2054-41FD-AE3F-79DD54969693}" type="parTrans" cxnId="{50A27032-79AE-4E8E-AED9-D0C08FB438E1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1F81E-FD7E-437B-AFC1-D2A96EF0396D}" type="sibTrans" cxnId="{50A27032-79AE-4E8E-AED9-D0C08FB438E1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8B24F1-D8F3-49DD-AE23-AC0B3EDA2D9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Отчетный финансовый год </a:t>
          </a:r>
        </a:p>
        <a:p>
          <a:r>
            <a:rPr lang="ru-RU" sz="105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год, предшествующий текущему финансовому году.</a:t>
          </a:r>
          <a:endParaRPr lang="ru-RU" sz="105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6B2763-BA4E-4C93-9CDE-8BCAB9DBD432}" type="parTrans" cxnId="{1B1B2CD4-35CF-4454-AE12-FE7444FADD05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E154DF-FE5E-46DE-AED4-0163D4FB03F7}" type="sibTrans" cxnId="{1B1B2CD4-35CF-4454-AE12-FE7444FADD05}">
      <dgm:prSet/>
      <dgm:spPr/>
      <dgm:t>
        <a:bodyPr/>
        <a:lstStyle/>
        <a:p>
          <a:endParaRPr lang="ru-RU" sz="1050" b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A2A052-1766-4E92-A131-CA5F4EEFC075}" type="pres">
      <dgm:prSet presAssocID="{BEDE184C-41C5-4080-AD75-70249F683FA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B3CC19-77FA-4853-996F-46D058AA7F48}" type="pres">
      <dgm:prSet presAssocID="{45B4D82A-8071-428A-87E2-3A976913C4BE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A6194-917F-4A9B-AC19-5DD3BE0F5152}" type="pres">
      <dgm:prSet presAssocID="{01EA66FD-90F9-49B5-B9F1-E78B7C320896}" presName="sibTrans" presStyleCnt="0"/>
      <dgm:spPr/>
      <dgm:t>
        <a:bodyPr/>
        <a:lstStyle/>
        <a:p>
          <a:endParaRPr lang="ru-RU"/>
        </a:p>
      </dgm:t>
    </dgm:pt>
    <dgm:pt modelId="{0F9DC3DB-6195-41C7-A561-F9E8077592E7}" type="pres">
      <dgm:prSet presAssocID="{C1EFA7C9-3194-40AF-A396-0863DD50AA85}" presName="node" presStyleLbl="node1" presStyleIdx="1" presStyleCnt="12" custLinFactY="100000" custLinFactNeighborX="-420" custLinFactNeighborY="136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5E7AB-52B5-4CF5-BC88-011725294A5A}" type="pres">
      <dgm:prSet presAssocID="{D1819713-8B63-4328-8C0D-BF10306FA8BD}" presName="sibTrans" presStyleCnt="0"/>
      <dgm:spPr/>
      <dgm:t>
        <a:bodyPr/>
        <a:lstStyle/>
        <a:p>
          <a:endParaRPr lang="ru-RU"/>
        </a:p>
      </dgm:t>
    </dgm:pt>
    <dgm:pt modelId="{AF289D34-8F3D-48BA-A4EE-E6D96129F748}" type="pres">
      <dgm:prSet presAssocID="{101BB4ED-A1C0-4F8D-B25A-E590501ACE30}" presName="node" presStyleLbl="node1" presStyleIdx="2" presStyleCnt="12" custLinFactX="-100000" custLinFactY="100000" custLinFactNeighborX="-119838" custLinFactNeighborY="136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C77269-4C1D-4523-8025-A464396E2CFF}" type="pres">
      <dgm:prSet presAssocID="{63A62EFB-ABD6-4774-A6C5-FEAEFB035EE4}" presName="sibTrans" presStyleCnt="0"/>
      <dgm:spPr/>
      <dgm:t>
        <a:bodyPr/>
        <a:lstStyle/>
        <a:p>
          <a:endParaRPr lang="ru-RU"/>
        </a:p>
      </dgm:t>
    </dgm:pt>
    <dgm:pt modelId="{04F7501D-11A4-4574-ADE9-CBDEAFBFA6E7}" type="pres">
      <dgm:prSet presAssocID="{FF7867E8-E3AB-444D-801C-5858388D5A36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5CB50D-1977-48E0-BDC2-C09958226718}" type="pres">
      <dgm:prSet presAssocID="{CF8908D3-EA6A-4518-AFAB-ED06CCE9E3F6}" presName="sibTrans" presStyleCnt="0"/>
      <dgm:spPr/>
      <dgm:t>
        <a:bodyPr/>
        <a:lstStyle/>
        <a:p>
          <a:endParaRPr lang="ru-RU"/>
        </a:p>
      </dgm:t>
    </dgm:pt>
    <dgm:pt modelId="{AA54C0E7-79B2-4583-836E-92380FAF8B72}" type="pres">
      <dgm:prSet presAssocID="{727790CD-7C47-419D-9FDE-F4D6958BC1DC}" presName="node" presStyleLbl="node1" presStyleIdx="4" presStyleCnt="12" custLinFactX="9838" custLinFactY="19461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87CCA-02C3-4A06-900D-77EE9CB97B62}" type="pres">
      <dgm:prSet presAssocID="{5167DD75-9841-4E04-9F00-EAEC595D6E40}" presName="sibTrans" presStyleCnt="0"/>
      <dgm:spPr/>
      <dgm:t>
        <a:bodyPr/>
        <a:lstStyle/>
        <a:p>
          <a:endParaRPr lang="ru-RU"/>
        </a:p>
      </dgm:t>
    </dgm:pt>
    <dgm:pt modelId="{73AA6501-4273-49CE-AD4E-568E8D006221}" type="pres">
      <dgm:prSet presAssocID="{F09CA608-CC00-4B70-AF1E-682F3375B0F3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F6A06-FD53-498B-89F6-5A17DF3EDC5F}" type="pres">
      <dgm:prSet presAssocID="{E79DCD13-784C-459C-A27F-47A3B06BBD00}" presName="sibTrans" presStyleCnt="0"/>
      <dgm:spPr/>
      <dgm:t>
        <a:bodyPr/>
        <a:lstStyle/>
        <a:p>
          <a:endParaRPr lang="ru-RU"/>
        </a:p>
      </dgm:t>
    </dgm:pt>
    <dgm:pt modelId="{861D7953-E1D7-4600-82E9-FC9E84ABFDE4}" type="pres">
      <dgm:prSet presAssocID="{5FB14710-713C-4EB0-9C58-872E774B0E02}" presName="node" presStyleLbl="node1" presStyleIdx="6" presStyleCnt="12" custLinFactX="9580" custLinFactY="-16882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1F16B-49D8-4EFD-923F-3D5A396EA29C}" type="pres">
      <dgm:prSet presAssocID="{B3F5C48E-6C7F-4ECD-8FC8-D0B7317D8CE6}" presName="sibTrans" presStyleCnt="0"/>
      <dgm:spPr/>
      <dgm:t>
        <a:bodyPr/>
        <a:lstStyle/>
        <a:p>
          <a:endParaRPr lang="ru-RU"/>
        </a:p>
      </dgm:t>
    </dgm:pt>
    <dgm:pt modelId="{360AC1B6-E19C-45F9-BC16-97ED8636C31B}" type="pres">
      <dgm:prSet presAssocID="{48D649A3-A749-4C35-A0AA-B324F9BC075B}" presName="node" presStyleLbl="node1" presStyleIdx="7" presStyleCnt="12" custLinFactY="-100000" custLinFactNeighborX="-420" custLinFactNeighborY="-133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DFE96-8414-4F36-9CE7-FB71471FFEB4}" type="pres">
      <dgm:prSet presAssocID="{BD8575C5-3ED9-40D6-A02F-3B92C337D514}" presName="sibTrans" presStyleCnt="0"/>
      <dgm:spPr/>
      <dgm:t>
        <a:bodyPr/>
        <a:lstStyle/>
        <a:p>
          <a:endParaRPr lang="ru-RU"/>
        </a:p>
      </dgm:t>
    </dgm:pt>
    <dgm:pt modelId="{B17F9629-4058-4372-9B38-982FAF639EE3}" type="pres">
      <dgm:prSet presAssocID="{7FBDABC8-6E7D-4C9B-86C7-F073908A166B}" presName="node" presStyleLbl="node1" presStyleIdx="8" presStyleCnt="12" custLinFactY="-100000" custLinFactNeighborX="-162" custLinFactNeighborY="-133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62ED3-47CC-4084-91D9-B98BFBE9D8CB}" type="pres">
      <dgm:prSet presAssocID="{9C3B73E9-3AB7-4CE3-9B27-D085973BBD07}" presName="sibTrans" presStyleCnt="0"/>
      <dgm:spPr/>
      <dgm:t>
        <a:bodyPr/>
        <a:lstStyle/>
        <a:p>
          <a:endParaRPr lang="ru-RU"/>
        </a:p>
      </dgm:t>
    </dgm:pt>
    <dgm:pt modelId="{49048726-6570-4AE5-AF41-DECC31BCA734}" type="pres">
      <dgm:prSet presAssocID="{E1AD8EF4-8B0D-4106-8DBD-9FFF60FFCF1A}" presName="node" presStyleLbl="node1" presStyleIdx="9" presStyleCnt="12" custLinFactNeighborY="-5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3FF92-242D-421E-9B96-3CF6E70E6A1C}" type="pres">
      <dgm:prSet presAssocID="{CEBDB32A-4433-402B-B001-8671D827FC71}" presName="sibTrans" presStyleCnt="0"/>
      <dgm:spPr/>
      <dgm:t>
        <a:bodyPr/>
        <a:lstStyle/>
        <a:p>
          <a:endParaRPr lang="ru-RU"/>
        </a:p>
      </dgm:t>
    </dgm:pt>
    <dgm:pt modelId="{E1B43C39-6656-41EA-9F9E-7FFC8FFA2027}" type="pres">
      <dgm:prSet presAssocID="{A52AAE4D-EBB6-4C35-A709-DDCD19FB043E}" presName="node" presStyleLbl="node1" presStyleIdx="10" presStyleCnt="12" custLinFactNeighborY="-5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4BA77-56BD-4251-84F4-7D8BFA38851D}" type="pres">
      <dgm:prSet presAssocID="{8B11F81E-FD7E-437B-AFC1-D2A96EF0396D}" presName="sibTrans" presStyleCnt="0"/>
      <dgm:spPr/>
      <dgm:t>
        <a:bodyPr/>
        <a:lstStyle/>
        <a:p>
          <a:endParaRPr lang="ru-RU"/>
        </a:p>
      </dgm:t>
    </dgm:pt>
    <dgm:pt modelId="{0ACD0026-9551-4FF6-B680-A10C93C1C3A7}" type="pres">
      <dgm:prSet presAssocID="{7C8B24F1-D8F3-49DD-AE23-AC0B3EDA2D93}" presName="node" presStyleLbl="node1" presStyleIdx="11" presStyleCnt="12" custLinFactNeighborY="-5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070EB7-F8C1-4406-9B16-9868C7895E62}" type="presOf" srcId="{7C8B24F1-D8F3-49DD-AE23-AC0B3EDA2D93}" destId="{0ACD0026-9551-4FF6-B680-A10C93C1C3A7}" srcOrd="0" destOrd="0" presId="urn:microsoft.com/office/officeart/2005/8/layout/default#1"/>
    <dgm:cxn modelId="{9988FFA5-D6A6-4F62-B0A1-928B2FBD0987}" type="presOf" srcId="{F09CA608-CC00-4B70-AF1E-682F3375B0F3}" destId="{73AA6501-4273-49CE-AD4E-568E8D006221}" srcOrd="0" destOrd="0" presId="urn:microsoft.com/office/officeart/2005/8/layout/default#1"/>
    <dgm:cxn modelId="{CFF745C1-7332-4F49-8D44-EEC128F8C3AC}" type="presOf" srcId="{FF7867E8-E3AB-444D-801C-5858388D5A36}" destId="{04F7501D-11A4-4574-ADE9-CBDEAFBFA6E7}" srcOrd="0" destOrd="0" presId="urn:microsoft.com/office/officeart/2005/8/layout/default#1"/>
    <dgm:cxn modelId="{3228DE38-681B-4E63-895A-530FE6437376}" srcId="{BEDE184C-41C5-4080-AD75-70249F683FAC}" destId="{F09CA608-CC00-4B70-AF1E-682F3375B0F3}" srcOrd="5" destOrd="0" parTransId="{0DA1982C-E5AE-414A-8E46-AC62F60FA32B}" sibTransId="{E79DCD13-784C-459C-A27F-47A3B06BBD00}"/>
    <dgm:cxn modelId="{AAC3964F-43B4-4B44-8642-8894DED9FECE}" type="presOf" srcId="{48D649A3-A749-4C35-A0AA-B324F9BC075B}" destId="{360AC1B6-E19C-45F9-BC16-97ED8636C31B}" srcOrd="0" destOrd="0" presId="urn:microsoft.com/office/officeart/2005/8/layout/default#1"/>
    <dgm:cxn modelId="{7E42101B-B9C6-4005-A8EF-BBBC24D01ABE}" type="presOf" srcId="{C1EFA7C9-3194-40AF-A396-0863DD50AA85}" destId="{0F9DC3DB-6195-41C7-A561-F9E8077592E7}" srcOrd="0" destOrd="0" presId="urn:microsoft.com/office/officeart/2005/8/layout/default#1"/>
    <dgm:cxn modelId="{7808612F-3857-4DCE-950A-DD8B07D95C5D}" type="presOf" srcId="{E1AD8EF4-8B0D-4106-8DBD-9FFF60FFCF1A}" destId="{49048726-6570-4AE5-AF41-DECC31BCA734}" srcOrd="0" destOrd="0" presId="urn:microsoft.com/office/officeart/2005/8/layout/default#1"/>
    <dgm:cxn modelId="{91A3D708-F117-4437-ACF7-AA8F3FA7CD47}" srcId="{BEDE184C-41C5-4080-AD75-70249F683FAC}" destId="{5FB14710-713C-4EB0-9C58-872E774B0E02}" srcOrd="6" destOrd="0" parTransId="{0AD5E8B4-7CCA-46F9-8CA6-000026CFE542}" sibTransId="{B3F5C48E-6C7F-4ECD-8FC8-D0B7317D8CE6}"/>
    <dgm:cxn modelId="{7D500C60-4038-4ACF-9F32-1C512AD4AB78}" type="presOf" srcId="{727790CD-7C47-419D-9FDE-F4D6958BC1DC}" destId="{AA54C0E7-79B2-4583-836E-92380FAF8B72}" srcOrd="0" destOrd="0" presId="urn:microsoft.com/office/officeart/2005/8/layout/default#1"/>
    <dgm:cxn modelId="{BB79BDEB-3993-484E-B21B-3EF2B553EFBA}" type="presOf" srcId="{A52AAE4D-EBB6-4C35-A709-DDCD19FB043E}" destId="{E1B43C39-6656-41EA-9F9E-7FFC8FFA2027}" srcOrd="0" destOrd="0" presId="urn:microsoft.com/office/officeart/2005/8/layout/default#1"/>
    <dgm:cxn modelId="{7CC677F1-DF56-492B-8F34-5A9443814866}" srcId="{BEDE184C-41C5-4080-AD75-70249F683FAC}" destId="{7FBDABC8-6E7D-4C9B-86C7-F073908A166B}" srcOrd="8" destOrd="0" parTransId="{6C39E409-4A0B-454E-9F8D-EFB894B0F012}" sibTransId="{9C3B73E9-3AB7-4CE3-9B27-D085973BBD07}"/>
    <dgm:cxn modelId="{7B53F9C2-8B3B-4072-A2C7-BE208A0134C3}" srcId="{BEDE184C-41C5-4080-AD75-70249F683FAC}" destId="{48D649A3-A749-4C35-A0AA-B324F9BC075B}" srcOrd="7" destOrd="0" parTransId="{A38ADF55-1135-4240-BD0D-34544EFA2D90}" sibTransId="{BD8575C5-3ED9-40D6-A02F-3B92C337D514}"/>
    <dgm:cxn modelId="{E5936B9F-80F9-4355-93D8-F9E01879C3FE}" srcId="{BEDE184C-41C5-4080-AD75-70249F683FAC}" destId="{FF7867E8-E3AB-444D-801C-5858388D5A36}" srcOrd="3" destOrd="0" parTransId="{DA3323B1-DF90-4241-A6A3-1F6946C5EE6D}" sibTransId="{CF8908D3-EA6A-4518-AFAB-ED06CCE9E3F6}"/>
    <dgm:cxn modelId="{97D0475F-19E8-41A1-8A70-D69374F48829}" type="presOf" srcId="{101BB4ED-A1C0-4F8D-B25A-E590501ACE30}" destId="{AF289D34-8F3D-48BA-A4EE-E6D96129F748}" srcOrd="0" destOrd="0" presId="urn:microsoft.com/office/officeart/2005/8/layout/default#1"/>
    <dgm:cxn modelId="{148266D8-7AC9-4785-8FD1-FFE63D739209}" type="presOf" srcId="{5FB14710-713C-4EB0-9C58-872E774B0E02}" destId="{861D7953-E1D7-4600-82E9-FC9E84ABFDE4}" srcOrd="0" destOrd="0" presId="urn:microsoft.com/office/officeart/2005/8/layout/default#1"/>
    <dgm:cxn modelId="{4BCC2C78-3FEA-4CFC-84B7-CD24507A8DD5}" srcId="{BEDE184C-41C5-4080-AD75-70249F683FAC}" destId="{45B4D82A-8071-428A-87E2-3A976913C4BE}" srcOrd="0" destOrd="0" parTransId="{F77E144F-D105-4FF0-BC8D-DBEC29A95A5D}" sibTransId="{01EA66FD-90F9-49B5-B9F1-E78B7C320896}"/>
    <dgm:cxn modelId="{1B1B2CD4-35CF-4454-AE12-FE7444FADD05}" srcId="{BEDE184C-41C5-4080-AD75-70249F683FAC}" destId="{7C8B24F1-D8F3-49DD-AE23-AC0B3EDA2D93}" srcOrd="11" destOrd="0" parTransId="{EE6B2763-BA4E-4C93-9CDE-8BCAB9DBD432}" sibTransId="{3AE154DF-FE5E-46DE-AED4-0163D4FB03F7}"/>
    <dgm:cxn modelId="{50A27032-79AE-4E8E-AED9-D0C08FB438E1}" srcId="{BEDE184C-41C5-4080-AD75-70249F683FAC}" destId="{A52AAE4D-EBB6-4C35-A709-DDCD19FB043E}" srcOrd="10" destOrd="0" parTransId="{21B1584B-2054-41FD-AE3F-79DD54969693}" sibTransId="{8B11F81E-FD7E-437B-AFC1-D2A96EF0396D}"/>
    <dgm:cxn modelId="{8CEB4BE6-77FA-4CDC-AAB1-C462595FA89D}" type="presOf" srcId="{45B4D82A-8071-428A-87E2-3A976913C4BE}" destId="{13B3CC19-77FA-4853-996F-46D058AA7F48}" srcOrd="0" destOrd="0" presId="urn:microsoft.com/office/officeart/2005/8/layout/default#1"/>
    <dgm:cxn modelId="{5434FF2E-D0B7-4978-9311-32F2DCD4BD62}" type="presOf" srcId="{BEDE184C-41C5-4080-AD75-70249F683FAC}" destId="{B1A2A052-1766-4E92-A131-CA5F4EEFC075}" srcOrd="0" destOrd="0" presId="urn:microsoft.com/office/officeart/2005/8/layout/default#1"/>
    <dgm:cxn modelId="{9F0F2241-E73E-48ED-B03E-DE9AF77C1162}" srcId="{BEDE184C-41C5-4080-AD75-70249F683FAC}" destId="{C1EFA7C9-3194-40AF-A396-0863DD50AA85}" srcOrd="1" destOrd="0" parTransId="{AE705F64-88AD-4E27-8C48-39548360CD19}" sibTransId="{D1819713-8B63-4328-8C0D-BF10306FA8BD}"/>
    <dgm:cxn modelId="{0EC7EFBC-F611-410F-BCCC-7E0B54958BCB}" srcId="{BEDE184C-41C5-4080-AD75-70249F683FAC}" destId="{101BB4ED-A1C0-4F8D-B25A-E590501ACE30}" srcOrd="2" destOrd="0" parTransId="{12C11F9A-80FE-406E-B654-030A4AAF841E}" sibTransId="{63A62EFB-ABD6-4774-A6C5-FEAEFB035EE4}"/>
    <dgm:cxn modelId="{67312F20-BBBA-480E-A979-25FED51E71E4}" srcId="{BEDE184C-41C5-4080-AD75-70249F683FAC}" destId="{727790CD-7C47-419D-9FDE-F4D6958BC1DC}" srcOrd="4" destOrd="0" parTransId="{B6DC4275-9BD3-44FE-96FE-0161F30B8F88}" sibTransId="{5167DD75-9841-4E04-9F00-EAEC595D6E40}"/>
    <dgm:cxn modelId="{D4B7A3F2-84DE-4032-99C3-C54EE6F038F0}" srcId="{BEDE184C-41C5-4080-AD75-70249F683FAC}" destId="{E1AD8EF4-8B0D-4106-8DBD-9FFF60FFCF1A}" srcOrd="9" destOrd="0" parTransId="{87CD8BF1-C699-4797-9F98-96E17BFFC787}" sibTransId="{CEBDB32A-4433-402B-B001-8671D827FC71}"/>
    <dgm:cxn modelId="{7FE90DCC-FC26-4509-A645-865677695EDB}" type="presOf" srcId="{7FBDABC8-6E7D-4C9B-86C7-F073908A166B}" destId="{B17F9629-4058-4372-9B38-982FAF639EE3}" srcOrd="0" destOrd="0" presId="urn:microsoft.com/office/officeart/2005/8/layout/default#1"/>
    <dgm:cxn modelId="{56F22EA0-0EB7-4D73-BA48-BD43085F94B0}" type="presParOf" srcId="{B1A2A052-1766-4E92-A131-CA5F4EEFC075}" destId="{13B3CC19-77FA-4853-996F-46D058AA7F48}" srcOrd="0" destOrd="0" presId="urn:microsoft.com/office/officeart/2005/8/layout/default#1"/>
    <dgm:cxn modelId="{0890A8F4-50DE-4A9B-8333-32BD2168AB36}" type="presParOf" srcId="{B1A2A052-1766-4E92-A131-CA5F4EEFC075}" destId="{32AA6194-917F-4A9B-AC19-5DD3BE0F5152}" srcOrd="1" destOrd="0" presId="urn:microsoft.com/office/officeart/2005/8/layout/default#1"/>
    <dgm:cxn modelId="{0D4CAAAE-64F7-41EC-AE85-4CD2F23BE6B4}" type="presParOf" srcId="{B1A2A052-1766-4E92-A131-CA5F4EEFC075}" destId="{0F9DC3DB-6195-41C7-A561-F9E8077592E7}" srcOrd="2" destOrd="0" presId="urn:microsoft.com/office/officeart/2005/8/layout/default#1"/>
    <dgm:cxn modelId="{B87039A4-7365-45D9-845A-17BA4F42E811}" type="presParOf" srcId="{B1A2A052-1766-4E92-A131-CA5F4EEFC075}" destId="{5B35E7AB-52B5-4CF5-BC88-011725294A5A}" srcOrd="3" destOrd="0" presId="urn:microsoft.com/office/officeart/2005/8/layout/default#1"/>
    <dgm:cxn modelId="{C7F10374-6F4A-487B-A2F4-EE24A82B8A1F}" type="presParOf" srcId="{B1A2A052-1766-4E92-A131-CA5F4EEFC075}" destId="{AF289D34-8F3D-48BA-A4EE-E6D96129F748}" srcOrd="4" destOrd="0" presId="urn:microsoft.com/office/officeart/2005/8/layout/default#1"/>
    <dgm:cxn modelId="{D16E3275-75BC-4E17-A1A0-4B77B154FB90}" type="presParOf" srcId="{B1A2A052-1766-4E92-A131-CA5F4EEFC075}" destId="{F7C77269-4C1D-4523-8025-A464396E2CFF}" srcOrd="5" destOrd="0" presId="urn:microsoft.com/office/officeart/2005/8/layout/default#1"/>
    <dgm:cxn modelId="{BE58FC28-7264-4E21-85C5-9865AF053F79}" type="presParOf" srcId="{B1A2A052-1766-4E92-A131-CA5F4EEFC075}" destId="{04F7501D-11A4-4574-ADE9-CBDEAFBFA6E7}" srcOrd="6" destOrd="0" presId="urn:microsoft.com/office/officeart/2005/8/layout/default#1"/>
    <dgm:cxn modelId="{0979A682-7795-4029-A980-2EE12D82401C}" type="presParOf" srcId="{B1A2A052-1766-4E92-A131-CA5F4EEFC075}" destId="{025CB50D-1977-48E0-BDC2-C09958226718}" srcOrd="7" destOrd="0" presId="urn:microsoft.com/office/officeart/2005/8/layout/default#1"/>
    <dgm:cxn modelId="{A18AB5BA-E594-47E1-BB92-94EB7645F6FF}" type="presParOf" srcId="{B1A2A052-1766-4E92-A131-CA5F4EEFC075}" destId="{AA54C0E7-79B2-4583-836E-92380FAF8B72}" srcOrd="8" destOrd="0" presId="urn:microsoft.com/office/officeart/2005/8/layout/default#1"/>
    <dgm:cxn modelId="{D8A51B90-0A10-4E69-89BE-2C932FF97626}" type="presParOf" srcId="{B1A2A052-1766-4E92-A131-CA5F4EEFC075}" destId="{4BA87CCA-02C3-4A06-900D-77EE9CB97B62}" srcOrd="9" destOrd="0" presId="urn:microsoft.com/office/officeart/2005/8/layout/default#1"/>
    <dgm:cxn modelId="{7F35F50E-0992-4376-B2D4-F0C23FD04762}" type="presParOf" srcId="{B1A2A052-1766-4E92-A131-CA5F4EEFC075}" destId="{73AA6501-4273-49CE-AD4E-568E8D006221}" srcOrd="10" destOrd="0" presId="urn:microsoft.com/office/officeart/2005/8/layout/default#1"/>
    <dgm:cxn modelId="{2C273585-253F-4A3F-80BE-C02311BF5095}" type="presParOf" srcId="{B1A2A052-1766-4E92-A131-CA5F4EEFC075}" destId="{1A2F6A06-FD53-498B-89F6-5A17DF3EDC5F}" srcOrd="11" destOrd="0" presId="urn:microsoft.com/office/officeart/2005/8/layout/default#1"/>
    <dgm:cxn modelId="{78559933-D3F2-474F-A333-BAEDC24BE1FA}" type="presParOf" srcId="{B1A2A052-1766-4E92-A131-CA5F4EEFC075}" destId="{861D7953-E1D7-4600-82E9-FC9E84ABFDE4}" srcOrd="12" destOrd="0" presId="urn:microsoft.com/office/officeart/2005/8/layout/default#1"/>
    <dgm:cxn modelId="{E1E17F67-6A6B-4711-850C-BB40E84787F5}" type="presParOf" srcId="{B1A2A052-1766-4E92-A131-CA5F4EEFC075}" destId="{8CD1F16B-49D8-4EFD-923F-3D5A396EA29C}" srcOrd="13" destOrd="0" presId="urn:microsoft.com/office/officeart/2005/8/layout/default#1"/>
    <dgm:cxn modelId="{6D821DA8-4074-412F-BFE4-F533A0C69F9E}" type="presParOf" srcId="{B1A2A052-1766-4E92-A131-CA5F4EEFC075}" destId="{360AC1B6-E19C-45F9-BC16-97ED8636C31B}" srcOrd="14" destOrd="0" presId="urn:microsoft.com/office/officeart/2005/8/layout/default#1"/>
    <dgm:cxn modelId="{DA16BF94-907D-4769-8BD8-4E2AB5C36DAC}" type="presParOf" srcId="{B1A2A052-1766-4E92-A131-CA5F4EEFC075}" destId="{96DDFE96-8414-4F36-9CE7-FB71471FFEB4}" srcOrd="15" destOrd="0" presId="urn:microsoft.com/office/officeart/2005/8/layout/default#1"/>
    <dgm:cxn modelId="{3B0B0D3F-29A6-4AD8-B1F3-B4C11B5E1C49}" type="presParOf" srcId="{B1A2A052-1766-4E92-A131-CA5F4EEFC075}" destId="{B17F9629-4058-4372-9B38-982FAF639EE3}" srcOrd="16" destOrd="0" presId="urn:microsoft.com/office/officeart/2005/8/layout/default#1"/>
    <dgm:cxn modelId="{827DB91A-50EC-4F7B-BCD0-D9FE473402DD}" type="presParOf" srcId="{B1A2A052-1766-4E92-A131-CA5F4EEFC075}" destId="{AAE62ED3-47CC-4084-91D9-B98BFBE9D8CB}" srcOrd="17" destOrd="0" presId="urn:microsoft.com/office/officeart/2005/8/layout/default#1"/>
    <dgm:cxn modelId="{145E7C20-C07A-4503-B2F3-97D90195C4BF}" type="presParOf" srcId="{B1A2A052-1766-4E92-A131-CA5F4EEFC075}" destId="{49048726-6570-4AE5-AF41-DECC31BCA734}" srcOrd="18" destOrd="0" presId="urn:microsoft.com/office/officeart/2005/8/layout/default#1"/>
    <dgm:cxn modelId="{1A7E7B41-A5B2-4115-9CCC-A4D94F1D121C}" type="presParOf" srcId="{B1A2A052-1766-4E92-A131-CA5F4EEFC075}" destId="{69E3FF92-242D-421E-9B96-3CF6E70E6A1C}" srcOrd="19" destOrd="0" presId="urn:microsoft.com/office/officeart/2005/8/layout/default#1"/>
    <dgm:cxn modelId="{1D5E9571-EA36-48FF-9494-F605BE03D733}" type="presParOf" srcId="{B1A2A052-1766-4E92-A131-CA5F4EEFC075}" destId="{E1B43C39-6656-41EA-9F9E-7FFC8FFA2027}" srcOrd="20" destOrd="0" presId="urn:microsoft.com/office/officeart/2005/8/layout/default#1"/>
    <dgm:cxn modelId="{97D4029C-C4E3-4F44-897B-10065312E755}" type="presParOf" srcId="{B1A2A052-1766-4E92-A131-CA5F4EEFC075}" destId="{3194BA77-56BD-4251-84F4-7D8BFA38851D}" srcOrd="21" destOrd="0" presId="urn:microsoft.com/office/officeart/2005/8/layout/default#1"/>
    <dgm:cxn modelId="{3ADD7DA4-AAF4-4FA9-8B29-70A99C109420}" type="presParOf" srcId="{B1A2A052-1766-4E92-A131-CA5F4EEFC075}" destId="{0ACD0026-9551-4FF6-B680-A10C93C1C3A7}" srcOrd="22" destOrd="0" presId="urn:microsoft.com/office/officeart/2005/8/layout/default#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0050603-B813-4EA0-8F33-7BAD7728F4C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5A9096-276F-4758-A8D1-7A3FB5CA2AE6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chemeClr val="accent4"/>
        </a:solidFill>
      </dgm:spPr>
      <dgm:t>
        <a:bodyPr/>
        <a:lstStyle/>
        <a:p>
          <a:r>
            <a:rPr lang="ru-RU" sz="1400" b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Необходимо </a:t>
          </a:r>
        </a:p>
        <a:p>
          <a:r>
            <a:rPr lang="ru-RU" sz="1400" b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обеспечить:</a:t>
          </a:r>
          <a:endParaRPr lang="ru-RU" sz="1400" b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AF7A24-57A7-4FD8-A1DD-5CD247432725}" type="parTrans" cxnId="{8181F4C1-D235-4575-8212-9B1A263701D1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9A6D4B23-D5D6-4C91-BC4E-33E3763B29D5}" type="sibTrans" cxnId="{8181F4C1-D235-4575-8212-9B1A263701D1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69BC3C88-187B-4F45-AE85-106F8FAC87B1}">
      <dgm:prSet phldrT="[Текст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pPr>
            <a:lnSpc>
              <a:spcPct val="100000"/>
            </a:lnSpc>
          </a:pPr>
          <a:r>
            <a:rPr lang="ru-RU" b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Погашение муниципального долга к 2021 году</a:t>
          </a:r>
          <a:endParaRPr lang="ru-RU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C78852-D3CC-4BDB-BA4A-EF1D05D3184B}" type="parTrans" cxnId="{537CE3E9-7FEF-4344-B430-C424750214D9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8F0F7F35-46DD-4134-A178-768C38DB5344}" type="sibTrans" cxnId="{537CE3E9-7FEF-4344-B430-C424750214D9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B4D69BA9-A5E8-4137-AACE-6C013092A464}">
      <dgm:prSet phldrT="[Текст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ru-RU" b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просроченной кредиторской задолженности</a:t>
          </a:r>
          <a:endParaRPr lang="ru-RU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B6B4A0-B375-48DF-8485-5D99C0A8C370}" type="parTrans" cxnId="{D74DA001-2D96-419B-B5B6-2F7451EDDD26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30658A58-30A4-4421-9160-D3344C042DF0}" type="sibTrans" cxnId="{D74DA001-2D96-419B-B5B6-2F7451EDDD26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8631434A-25FC-4B95-8882-BA8B5CFDDA6F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Своевременное и эффективное освоение бюджетных средств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AFEDCCCD-14C8-447D-9E70-533E32BF9E8E}" type="parTrans" cxnId="{42876E65-6643-4793-A459-1B52156ED82D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D3F088CE-3609-4BD5-9262-A7CE25D72629}" type="sibTrans" cxnId="{42876E65-6643-4793-A459-1B52156ED82D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6680678C-027A-47E7-A8A4-85CD57C3D991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Поэтапное снижение дефицита местного бюджета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21D31A1B-C65B-4481-AF56-3B7B2B2C9BCD}" type="parTrans" cxnId="{7C56F62D-46E6-4755-80C2-20CA1C9CAC52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4740CFE5-5D2B-47BD-852A-F55EBB2F4B83}" type="sibTrans" cxnId="{7C56F62D-46E6-4755-80C2-20CA1C9CAC52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7B7374BE-71F5-4A41-8E0A-98F4A3689CB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Безусловное исполнение принятых бюджетных обязательств</a:t>
          </a:r>
          <a:endParaRPr lang="ru-RU" sz="1300" b="0" dirty="0">
            <a:latin typeface="Times New Roman" pitchFamily="18" charset="0"/>
            <a:cs typeface="Times New Roman" pitchFamily="18" charset="0"/>
          </a:endParaRPr>
        </a:p>
      </dgm:t>
    </dgm:pt>
    <dgm:pt modelId="{D4220C12-2493-4FB5-92AA-410A78C5B62F}" type="parTrans" cxnId="{4E528902-8AF8-4699-AE58-3F3B33CE3C10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6C915539-B7C0-496C-A880-7A8B4B311BB0}" type="sibTrans" cxnId="{4E528902-8AF8-4699-AE58-3F3B33CE3C10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0766B6AE-7F3C-428B-85AB-FDE8874F4E1F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Повышение эффективности администрирования доходов бюджета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980AE14D-E36A-4053-831A-3B891A09402C}" type="parTrans" cxnId="{364CAE05-1F41-4BFD-895C-FC881A6350AD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0FD9D62A-8EAD-4732-A27F-6429CABA6656}" type="sibTrans" cxnId="{364CAE05-1F41-4BFD-895C-FC881A6350AD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F0538CDB-51B0-4501-9E03-556C776C5342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Проведение мероприятий по росту налоговой базы</a:t>
          </a:r>
          <a:endParaRPr lang="ru-RU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18B9DB-219C-44E9-B49D-7A1F44890EB6}" type="parTrans" cxnId="{4B9E8B5B-593A-49FE-9ED2-E1E19914C103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A2FB047F-3C77-4031-9138-8828F3B7D231}" type="sibTrans" cxnId="{4B9E8B5B-593A-49FE-9ED2-E1E19914C103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443B4D90-20B1-425E-994D-68AA9E272429}">
      <dgm:prSet phldrT="[Текст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</dgm:spPr>
      <dgm:t>
        <a:bodyPr/>
        <a:lstStyle/>
        <a:p>
          <a:r>
            <a:rPr lang="ru-RU" b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мер по снижению недоимки по платежам в бюджет</a:t>
          </a:r>
          <a:endParaRPr lang="ru-RU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EE4B93-8690-44C0-B38D-43FD7F66BBE0}" type="parTrans" cxnId="{614CA8D0-2A0D-40E6-9697-395AC2C0EAFD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2389D61A-2195-4A28-88D0-4F05D4C008B5}" type="sibTrans" cxnId="{614CA8D0-2A0D-40E6-9697-395AC2C0EAFD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1C66D8B6-80DC-4039-B069-63883023CD4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Сбалансированность местного бюджета</a:t>
          </a:r>
          <a:endParaRPr lang="ru-RU" sz="1300" b="0" dirty="0">
            <a:latin typeface="Times New Roman" pitchFamily="18" charset="0"/>
            <a:cs typeface="Times New Roman" pitchFamily="18" charset="0"/>
          </a:endParaRPr>
        </a:p>
      </dgm:t>
    </dgm:pt>
    <dgm:pt modelId="{B56415F3-5570-4E6E-9AEC-C294488BCAC3}" type="parTrans" cxnId="{D2551492-2232-496C-9C8E-2C492C5BA069}">
      <dgm:prSet/>
      <dgm:spPr>
        <a:solidFill>
          <a:schemeClr val="accent4"/>
        </a:solidFill>
      </dgm:spPr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06369C97-0ECF-4180-9FAE-91917E0F11B4}" type="sibTrans" cxnId="{D2551492-2232-496C-9C8E-2C492C5BA069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50293973-4CA8-4A11-AA46-36EFED2A5BC1}">
      <dgm:prSet/>
      <dgm:spPr/>
      <dgm:t>
        <a:bodyPr/>
        <a:lstStyle/>
        <a:p>
          <a:endParaRPr lang="ru-RU"/>
        </a:p>
      </dgm:t>
    </dgm:pt>
    <dgm:pt modelId="{AB604996-EB46-48F6-85C4-B75131A67522}" type="parTrans" cxnId="{DA6A7838-C06D-497B-9B4D-FF10AE2C8017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5AB64F2E-659F-4C96-8207-A123A548B4BD}" type="sibTrans" cxnId="{DA6A7838-C06D-497B-9B4D-FF10AE2C8017}">
      <dgm:prSet/>
      <dgm:spPr/>
      <dgm:t>
        <a:bodyPr/>
        <a:lstStyle/>
        <a:p>
          <a:endParaRPr lang="ru-RU" b="0">
            <a:latin typeface="Times New Roman" pitchFamily="18" charset="0"/>
            <a:cs typeface="Times New Roman" pitchFamily="18" charset="0"/>
          </a:endParaRPr>
        </a:p>
      </dgm:t>
    </dgm:pt>
    <dgm:pt modelId="{FD4404F3-7788-4558-B5F8-459952CDB971}" type="pres">
      <dgm:prSet presAssocID="{10050603-B813-4EA0-8F33-7BAD7728F4C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5E5150-3611-4878-8367-9E2B1C69FDBF}" type="pres">
      <dgm:prSet presAssocID="{B65A9096-276F-4758-A8D1-7A3FB5CA2AE6}" presName="centerShape" presStyleLbl="node0" presStyleIdx="0" presStyleCnt="1" custScaleX="125664" custScaleY="101998" custLinFactNeighborX="-308" custLinFactNeighborY="368"/>
      <dgm:spPr/>
      <dgm:t>
        <a:bodyPr/>
        <a:lstStyle/>
        <a:p>
          <a:endParaRPr lang="ru-RU"/>
        </a:p>
      </dgm:t>
    </dgm:pt>
    <dgm:pt modelId="{6F1236F9-27E5-406F-A510-BBDE35DED211}" type="pres">
      <dgm:prSet presAssocID="{5AC78852-D3CC-4BDB-BA4A-EF1D05D3184B}" presName="parTrans" presStyleLbl="bgSibTrans2D1" presStyleIdx="0" presStyleCnt="9" custAng="10888934" custScaleX="38741" custLinFactNeighborX="45746" custLinFactNeighborY="18254"/>
      <dgm:spPr/>
      <dgm:t>
        <a:bodyPr/>
        <a:lstStyle/>
        <a:p>
          <a:endParaRPr lang="ru-RU"/>
        </a:p>
      </dgm:t>
    </dgm:pt>
    <dgm:pt modelId="{6D467019-D569-4192-AEEE-FFFCF1C22B18}" type="pres">
      <dgm:prSet presAssocID="{69BC3C88-187B-4F45-AE85-106F8FAC87B1}" presName="node" presStyleLbl="node1" presStyleIdx="0" presStyleCnt="9" custScaleX="242458" custScaleY="76717" custRadScaleRad="77330" custRadScaleInc="-9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53355-6AE9-4F38-9940-8C455211BC50}" type="pres">
      <dgm:prSet presAssocID="{4AB6B4A0-B375-48DF-8485-5D99C0A8C370}" presName="parTrans" presStyleLbl="bgSibTrans2D1" presStyleIdx="1" presStyleCnt="9" custAng="11350269" custScaleX="42626" custLinFactNeighborX="36967" custLinFactNeighborY="54761"/>
      <dgm:spPr/>
      <dgm:t>
        <a:bodyPr/>
        <a:lstStyle/>
        <a:p>
          <a:endParaRPr lang="ru-RU"/>
        </a:p>
      </dgm:t>
    </dgm:pt>
    <dgm:pt modelId="{D6E9ABAE-807A-404E-A105-53F255E6EF4C}" type="pres">
      <dgm:prSet presAssocID="{B4D69BA9-A5E8-4137-AACE-6C013092A464}" presName="node" presStyleLbl="node1" presStyleIdx="1" presStyleCnt="9" custScaleX="231909" custScaleY="80912" custRadScaleRad="82443" custRadScaleInc="-27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9AE0A-0CED-4809-9B88-080DA75E86AF}" type="pres">
      <dgm:prSet presAssocID="{AFEDCCCD-14C8-447D-9E70-533E32BF9E8E}" presName="parTrans" presStyleLbl="bgSibTrans2D1" presStyleIdx="2" presStyleCnt="9" custAng="11790874" custScaleX="60069" custLinFactNeighborX="32688" custLinFactNeighborY="56789"/>
      <dgm:spPr/>
      <dgm:t>
        <a:bodyPr/>
        <a:lstStyle/>
        <a:p>
          <a:endParaRPr lang="ru-RU"/>
        </a:p>
      </dgm:t>
    </dgm:pt>
    <dgm:pt modelId="{84173290-1D0D-4BCD-B2EF-9A9DB5ADE83A}" type="pres">
      <dgm:prSet presAssocID="{8631434A-25FC-4B95-8882-BA8B5CFDDA6F}" presName="node" presStyleLbl="node1" presStyleIdx="2" presStyleCnt="9" custScaleX="241415" custScaleY="81801" custRadScaleRad="92568" custRadScaleInc="-5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815CAF-558F-4A1B-A592-AFBB95B19FBF}" type="pres">
      <dgm:prSet presAssocID="{D4220C12-2493-4FB5-92AA-410A78C5B62F}" presName="parTrans" presStyleLbl="bgSibTrans2D1" presStyleIdx="3" presStyleCnt="9" custAng="11395784" custScaleX="86912" custLinFactNeighborX="19056" custLinFactNeighborY="64901"/>
      <dgm:spPr/>
      <dgm:t>
        <a:bodyPr/>
        <a:lstStyle/>
        <a:p>
          <a:endParaRPr lang="ru-RU"/>
        </a:p>
      </dgm:t>
    </dgm:pt>
    <dgm:pt modelId="{3E9537E5-4EEF-45AD-A6B4-72E597D3DE0B}" type="pres">
      <dgm:prSet presAssocID="{7B7374BE-71F5-4A41-8E0A-98F4A3689CB5}" presName="node" presStyleLbl="node1" presStyleIdx="3" presStyleCnt="9" custScaleX="235624" custScaleY="77296" custRadScaleRad="93239" custRadScaleInc="-54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98170-5BA3-4A4E-B046-735BE892C177}" type="pres">
      <dgm:prSet presAssocID="{B56415F3-5570-4E6E-9AEC-C294488BCAC3}" presName="parTrans" presStyleLbl="bgSibTrans2D1" presStyleIdx="4" presStyleCnt="9" custAng="10918164" custLinFactNeighborX="1989" custLinFactNeighborY="64901"/>
      <dgm:spPr/>
      <dgm:t>
        <a:bodyPr/>
        <a:lstStyle/>
        <a:p>
          <a:endParaRPr lang="ru-RU"/>
        </a:p>
      </dgm:t>
    </dgm:pt>
    <dgm:pt modelId="{CD7E3B79-940B-4025-B350-418264516835}" type="pres">
      <dgm:prSet presAssocID="{1C66D8B6-80DC-4039-B069-63883023CD48}" presName="node" presStyleLbl="node1" presStyleIdx="4" presStyleCnt="9" custScaleX="242458" custScaleY="70437" custRadScaleRad="100562" custRadScaleInc="-10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55AE5-860C-4D75-8D86-E42D3BC43B47}" type="pres">
      <dgm:prSet presAssocID="{980AE14D-E36A-4053-831A-3B891A09402C}" presName="parTrans" presStyleLbl="bgSibTrans2D1" presStyleIdx="5" presStyleCnt="9" custAng="10390698" custScaleX="81782" custLinFactNeighborX="-20689" custLinFactNeighborY="58816"/>
      <dgm:spPr/>
      <dgm:t>
        <a:bodyPr/>
        <a:lstStyle/>
        <a:p>
          <a:endParaRPr lang="ru-RU"/>
        </a:p>
      </dgm:t>
    </dgm:pt>
    <dgm:pt modelId="{80B358C5-9C9F-4412-84CB-40D68F1B7936}" type="pres">
      <dgm:prSet presAssocID="{0766B6AE-7F3C-428B-85AB-FDE8874F4E1F}" presName="node" presStyleLbl="node1" presStyleIdx="5" presStyleCnt="9" custScaleX="256416" custScaleY="83495" custRadScaleRad="93606" custRadScaleInc="49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492AC-2B00-4223-8E41-5632085686E7}" type="pres">
      <dgm:prSet presAssocID="{1218B9DB-219C-44E9-B49D-7A1F44890EB6}" presName="parTrans" presStyleLbl="bgSibTrans2D1" presStyleIdx="6" presStyleCnt="9" custAng="10298367" custScaleX="64790" custLinFactNeighborX="-33079" custLinFactNeighborY="38536"/>
      <dgm:spPr/>
      <dgm:t>
        <a:bodyPr/>
        <a:lstStyle/>
        <a:p>
          <a:endParaRPr lang="ru-RU"/>
        </a:p>
      </dgm:t>
    </dgm:pt>
    <dgm:pt modelId="{8E641971-F9FB-4F56-A7FE-367F456BAD5A}" type="pres">
      <dgm:prSet presAssocID="{F0538CDB-51B0-4501-9E03-556C776C5342}" presName="node" presStyleLbl="node1" presStyleIdx="6" presStyleCnt="9" custScaleX="224076" custScaleY="77671" custRadScaleRad="90853" custRadScaleInc="38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92434-CBBB-490E-990D-3E12683D588D}" type="pres">
      <dgm:prSet presAssocID="{FAEE4B93-8690-44C0-B38D-43FD7F66BBE0}" presName="parTrans" presStyleLbl="bgSibTrans2D1" presStyleIdx="7" presStyleCnt="9" custAng="10347555" custScaleX="52113" custLinFactNeighborX="-33977" custLinFactNeighborY="42591"/>
      <dgm:spPr/>
      <dgm:t>
        <a:bodyPr/>
        <a:lstStyle/>
        <a:p>
          <a:endParaRPr lang="ru-RU"/>
        </a:p>
      </dgm:t>
    </dgm:pt>
    <dgm:pt modelId="{79DA1749-7C43-4663-9965-498A3423EF5E}" type="pres">
      <dgm:prSet presAssocID="{443B4D90-20B1-425E-994D-68AA9E272429}" presName="node" presStyleLbl="node1" presStyleIdx="7" presStyleCnt="9" custScaleX="226485" custScaleY="80912" custRadScaleRad="83290" custRadScaleInc="15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2AFCA-645E-4BB7-83EC-20D60ADD6868}" type="pres">
      <dgm:prSet presAssocID="{21D31A1B-C65B-4481-AF56-3B7B2B2C9BCD}" presName="parTrans" presStyleLbl="bgSibTrans2D1" presStyleIdx="8" presStyleCnt="9" custAng="10765860" custScaleX="41562" custLinFactNeighborX="-47579" custLinFactNeighborY="12169"/>
      <dgm:spPr/>
      <dgm:t>
        <a:bodyPr/>
        <a:lstStyle/>
        <a:p>
          <a:endParaRPr lang="ru-RU"/>
        </a:p>
      </dgm:t>
    </dgm:pt>
    <dgm:pt modelId="{26119578-20AE-4DF3-B1A2-5A4C371FC9F9}" type="pres">
      <dgm:prSet presAssocID="{6680678C-027A-47E7-A8A4-85CD57C3D991}" presName="node" presStyleLbl="node1" presStyleIdx="8" presStyleCnt="9" custScaleX="234220" custScaleY="82909" custRadScaleRad="74579" custRadScaleInc="2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81F4C1-D235-4575-8212-9B1A263701D1}" srcId="{10050603-B813-4EA0-8F33-7BAD7728F4C1}" destId="{B65A9096-276F-4758-A8D1-7A3FB5CA2AE6}" srcOrd="0" destOrd="0" parTransId="{DAAF7A24-57A7-4FD8-A1DD-5CD247432725}" sibTransId="{9A6D4B23-D5D6-4C91-BC4E-33E3763B29D5}"/>
    <dgm:cxn modelId="{D2551492-2232-496C-9C8E-2C492C5BA069}" srcId="{B65A9096-276F-4758-A8D1-7A3FB5CA2AE6}" destId="{1C66D8B6-80DC-4039-B069-63883023CD48}" srcOrd="4" destOrd="0" parTransId="{B56415F3-5570-4E6E-9AEC-C294488BCAC3}" sibTransId="{06369C97-0ECF-4180-9FAE-91917E0F11B4}"/>
    <dgm:cxn modelId="{51F9E8FD-6D6D-469C-ADE5-C201CBCBFC80}" type="presOf" srcId="{F0538CDB-51B0-4501-9E03-556C776C5342}" destId="{8E641971-F9FB-4F56-A7FE-367F456BAD5A}" srcOrd="0" destOrd="0" presId="urn:microsoft.com/office/officeart/2005/8/layout/radial4"/>
    <dgm:cxn modelId="{4B4B47F2-F252-4E25-937A-6421A2085292}" type="presOf" srcId="{1218B9DB-219C-44E9-B49D-7A1F44890EB6}" destId="{815492AC-2B00-4223-8E41-5632085686E7}" srcOrd="0" destOrd="0" presId="urn:microsoft.com/office/officeart/2005/8/layout/radial4"/>
    <dgm:cxn modelId="{8A6BC83E-CD61-4EEA-9B45-A90C2522C006}" type="presOf" srcId="{B56415F3-5570-4E6E-9AEC-C294488BCAC3}" destId="{A1E98170-5BA3-4A4E-B046-735BE892C177}" srcOrd="0" destOrd="0" presId="urn:microsoft.com/office/officeart/2005/8/layout/radial4"/>
    <dgm:cxn modelId="{7CA4275F-A1C2-431E-891A-828BBE194FA0}" type="presOf" srcId="{21D31A1B-C65B-4481-AF56-3B7B2B2C9BCD}" destId="{82F2AFCA-645E-4BB7-83EC-20D60ADD6868}" srcOrd="0" destOrd="0" presId="urn:microsoft.com/office/officeart/2005/8/layout/radial4"/>
    <dgm:cxn modelId="{A485E3C4-15EF-4860-8578-FCFEC0407ECE}" type="presOf" srcId="{69BC3C88-187B-4F45-AE85-106F8FAC87B1}" destId="{6D467019-D569-4192-AEEE-FFFCF1C22B18}" srcOrd="0" destOrd="0" presId="urn:microsoft.com/office/officeart/2005/8/layout/radial4"/>
    <dgm:cxn modelId="{666F1B7A-6217-4CD3-A722-706055094DD6}" type="presOf" srcId="{B4D69BA9-A5E8-4137-AACE-6C013092A464}" destId="{D6E9ABAE-807A-404E-A105-53F255E6EF4C}" srcOrd="0" destOrd="0" presId="urn:microsoft.com/office/officeart/2005/8/layout/radial4"/>
    <dgm:cxn modelId="{614CA8D0-2A0D-40E6-9697-395AC2C0EAFD}" srcId="{B65A9096-276F-4758-A8D1-7A3FB5CA2AE6}" destId="{443B4D90-20B1-425E-994D-68AA9E272429}" srcOrd="7" destOrd="0" parTransId="{FAEE4B93-8690-44C0-B38D-43FD7F66BBE0}" sibTransId="{2389D61A-2195-4A28-88D0-4F05D4C008B5}"/>
    <dgm:cxn modelId="{26B310DE-FBED-4EFA-8366-F944BB1CC100}" type="presOf" srcId="{B65A9096-276F-4758-A8D1-7A3FB5CA2AE6}" destId="{815E5150-3611-4878-8367-9E2B1C69FDBF}" srcOrd="0" destOrd="0" presId="urn:microsoft.com/office/officeart/2005/8/layout/radial4"/>
    <dgm:cxn modelId="{ADAE7218-E30D-40F4-A0FA-1D42D37C8316}" type="presOf" srcId="{0766B6AE-7F3C-428B-85AB-FDE8874F4E1F}" destId="{80B358C5-9C9F-4412-84CB-40D68F1B7936}" srcOrd="0" destOrd="0" presId="urn:microsoft.com/office/officeart/2005/8/layout/radial4"/>
    <dgm:cxn modelId="{4B9E8B5B-593A-49FE-9ED2-E1E19914C103}" srcId="{B65A9096-276F-4758-A8D1-7A3FB5CA2AE6}" destId="{F0538CDB-51B0-4501-9E03-556C776C5342}" srcOrd="6" destOrd="0" parTransId="{1218B9DB-219C-44E9-B49D-7A1F44890EB6}" sibTransId="{A2FB047F-3C77-4031-9138-8828F3B7D231}"/>
    <dgm:cxn modelId="{364CAE05-1F41-4BFD-895C-FC881A6350AD}" srcId="{B65A9096-276F-4758-A8D1-7A3FB5CA2AE6}" destId="{0766B6AE-7F3C-428B-85AB-FDE8874F4E1F}" srcOrd="5" destOrd="0" parTransId="{980AE14D-E36A-4053-831A-3B891A09402C}" sibTransId="{0FD9D62A-8EAD-4732-A27F-6429CABA6656}"/>
    <dgm:cxn modelId="{39924AD6-ED29-4AD4-8CB7-4607F621CB0D}" type="presOf" srcId="{8631434A-25FC-4B95-8882-BA8B5CFDDA6F}" destId="{84173290-1D0D-4BCD-B2EF-9A9DB5ADE83A}" srcOrd="0" destOrd="0" presId="urn:microsoft.com/office/officeart/2005/8/layout/radial4"/>
    <dgm:cxn modelId="{42876E65-6643-4793-A459-1B52156ED82D}" srcId="{B65A9096-276F-4758-A8D1-7A3FB5CA2AE6}" destId="{8631434A-25FC-4B95-8882-BA8B5CFDDA6F}" srcOrd="2" destOrd="0" parTransId="{AFEDCCCD-14C8-447D-9E70-533E32BF9E8E}" sibTransId="{D3F088CE-3609-4BD5-9262-A7CE25D72629}"/>
    <dgm:cxn modelId="{65E132B8-12ED-4C13-A6EC-3CF72AD89607}" type="presOf" srcId="{FAEE4B93-8690-44C0-B38D-43FD7F66BBE0}" destId="{9A792434-CBBB-490E-990D-3E12683D588D}" srcOrd="0" destOrd="0" presId="urn:microsoft.com/office/officeart/2005/8/layout/radial4"/>
    <dgm:cxn modelId="{F9238601-13A2-42C9-8627-AD1BB99EAD2F}" type="presOf" srcId="{980AE14D-E36A-4053-831A-3B891A09402C}" destId="{7ED55AE5-860C-4D75-8D86-E42D3BC43B47}" srcOrd="0" destOrd="0" presId="urn:microsoft.com/office/officeart/2005/8/layout/radial4"/>
    <dgm:cxn modelId="{0ADB1779-6078-40E0-BC58-A9FC9D7C4BE4}" type="presOf" srcId="{443B4D90-20B1-425E-994D-68AA9E272429}" destId="{79DA1749-7C43-4663-9965-498A3423EF5E}" srcOrd="0" destOrd="0" presId="urn:microsoft.com/office/officeart/2005/8/layout/radial4"/>
    <dgm:cxn modelId="{DA6A7838-C06D-497B-9B4D-FF10AE2C8017}" srcId="{10050603-B813-4EA0-8F33-7BAD7728F4C1}" destId="{50293973-4CA8-4A11-AA46-36EFED2A5BC1}" srcOrd="1" destOrd="0" parTransId="{AB604996-EB46-48F6-85C4-B75131A67522}" sibTransId="{5AB64F2E-659F-4C96-8207-A123A548B4BD}"/>
    <dgm:cxn modelId="{D8BDD69C-7BF6-425A-94A9-AD5CF5AB2AE9}" type="presOf" srcId="{D4220C12-2493-4FB5-92AA-410A78C5B62F}" destId="{B9815CAF-558F-4A1B-A592-AFBB95B19FBF}" srcOrd="0" destOrd="0" presId="urn:microsoft.com/office/officeart/2005/8/layout/radial4"/>
    <dgm:cxn modelId="{4E528902-8AF8-4699-AE58-3F3B33CE3C10}" srcId="{B65A9096-276F-4758-A8D1-7A3FB5CA2AE6}" destId="{7B7374BE-71F5-4A41-8E0A-98F4A3689CB5}" srcOrd="3" destOrd="0" parTransId="{D4220C12-2493-4FB5-92AA-410A78C5B62F}" sibTransId="{6C915539-B7C0-496C-A880-7A8B4B311BB0}"/>
    <dgm:cxn modelId="{9B8B9271-645E-46F6-B650-101450561FC2}" type="presOf" srcId="{4AB6B4A0-B375-48DF-8485-5D99C0A8C370}" destId="{D3953355-6AE9-4F38-9940-8C455211BC50}" srcOrd="0" destOrd="0" presId="urn:microsoft.com/office/officeart/2005/8/layout/radial4"/>
    <dgm:cxn modelId="{7C56F62D-46E6-4755-80C2-20CA1C9CAC52}" srcId="{B65A9096-276F-4758-A8D1-7A3FB5CA2AE6}" destId="{6680678C-027A-47E7-A8A4-85CD57C3D991}" srcOrd="8" destOrd="0" parTransId="{21D31A1B-C65B-4481-AF56-3B7B2B2C9BCD}" sibTransId="{4740CFE5-5D2B-47BD-852A-F55EBB2F4B83}"/>
    <dgm:cxn modelId="{9BB694A2-E6E1-41E7-90F5-E904708EA329}" type="presOf" srcId="{1C66D8B6-80DC-4039-B069-63883023CD48}" destId="{CD7E3B79-940B-4025-B350-418264516835}" srcOrd="0" destOrd="0" presId="urn:microsoft.com/office/officeart/2005/8/layout/radial4"/>
    <dgm:cxn modelId="{07D66F7F-69FB-47F0-A49C-89793FE1947B}" type="presOf" srcId="{10050603-B813-4EA0-8F33-7BAD7728F4C1}" destId="{FD4404F3-7788-4558-B5F8-459952CDB971}" srcOrd="0" destOrd="0" presId="urn:microsoft.com/office/officeart/2005/8/layout/radial4"/>
    <dgm:cxn modelId="{537CE3E9-7FEF-4344-B430-C424750214D9}" srcId="{B65A9096-276F-4758-A8D1-7A3FB5CA2AE6}" destId="{69BC3C88-187B-4F45-AE85-106F8FAC87B1}" srcOrd="0" destOrd="0" parTransId="{5AC78852-D3CC-4BDB-BA4A-EF1D05D3184B}" sibTransId="{8F0F7F35-46DD-4134-A178-768C38DB5344}"/>
    <dgm:cxn modelId="{D74DA001-2D96-419B-B5B6-2F7451EDDD26}" srcId="{B65A9096-276F-4758-A8D1-7A3FB5CA2AE6}" destId="{B4D69BA9-A5E8-4137-AACE-6C013092A464}" srcOrd="1" destOrd="0" parTransId="{4AB6B4A0-B375-48DF-8485-5D99C0A8C370}" sibTransId="{30658A58-30A4-4421-9160-D3344C042DF0}"/>
    <dgm:cxn modelId="{A172F58E-57E2-45C6-87EF-6F106BC4FF78}" type="presOf" srcId="{AFEDCCCD-14C8-447D-9E70-533E32BF9E8E}" destId="{8AD9AE0A-0CED-4809-9B88-080DA75E86AF}" srcOrd="0" destOrd="0" presId="urn:microsoft.com/office/officeart/2005/8/layout/radial4"/>
    <dgm:cxn modelId="{C2C6C312-5B78-412A-BA26-DFD721A14B24}" type="presOf" srcId="{5AC78852-D3CC-4BDB-BA4A-EF1D05D3184B}" destId="{6F1236F9-27E5-406F-A510-BBDE35DED211}" srcOrd="0" destOrd="0" presId="urn:microsoft.com/office/officeart/2005/8/layout/radial4"/>
    <dgm:cxn modelId="{7104C416-F704-4F92-BC34-83E9F4673389}" type="presOf" srcId="{6680678C-027A-47E7-A8A4-85CD57C3D991}" destId="{26119578-20AE-4DF3-B1A2-5A4C371FC9F9}" srcOrd="0" destOrd="0" presId="urn:microsoft.com/office/officeart/2005/8/layout/radial4"/>
    <dgm:cxn modelId="{DFE1A8C3-88EC-4071-84E8-8CA09F86C5A1}" type="presOf" srcId="{7B7374BE-71F5-4A41-8E0A-98F4A3689CB5}" destId="{3E9537E5-4EEF-45AD-A6B4-72E597D3DE0B}" srcOrd="0" destOrd="0" presId="urn:microsoft.com/office/officeart/2005/8/layout/radial4"/>
    <dgm:cxn modelId="{1BA20544-ADED-4AE0-B29B-BA19D219BCDB}" type="presParOf" srcId="{FD4404F3-7788-4558-B5F8-459952CDB971}" destId="{815E5150-3611-4878-8367-9E2B1C69FDBF}" srcOrd="0" destOrd="0" presId="urn:microsoft.com/office/officeart/2005/8/layout/radial4"/>
    <dgm:cxn modelId="{A9029A42-693C-4816-8642-87594928FA77}" type="presParOf" srcId="{FD4404F3-7788-4558-B5F8-459952CDB971}" destId="{6F1236F9-27E5-406F-A510-BBDE35DED211}" srcOrd="1" destOrd="0" presId="urn:microsoft.com/office/officeart/2005/8/layout/radial4"/>
    <dgm:cxn modelId="{44C97582-5496-42D7-9591-18E20CB24C8B}" type="presParOf" srcId="{FD4404F3-7788-4558-B5F8-459952CDB971}" destId="{6D467019-D569-4192-AEEE-FFFCF1C22B18}" srcOrd="2" destOrd="0" presId="urn:microsoft.com/office/officeart/2005/8/layout/radial4"/>
    <dgm:cxn modelId="{80BEE02C-8945-4B10-BD4F-CDE56CC78457}" type="presParOf" srcId="{FD4404F3-7788-4558-B5F8-459952CDB971}" destId="{D3953355-6AE9-4F38-9940-8C455211BC50}" srcOrd="3" destOrd="0" presId="urn:microsoft.com/office/officeart/2005/8/layout/radial4"/>
    <dgm:cxn modelId="{9324E0D6-3099-4994-9B6C-56C8AE8AEBF6}" type="presParOf" srcId="{FD4404F3-7788-4558-B5F8-459952CDB971}" destId="{D6E9ABAE-807A-404E-A105-53F255E6EF4C}" srcOrd="4" destOrd="0" presId="urn:microsoft.com/office/officeart/2005/8/layout/radial4"/>
    <dgm:cxn modelId="{5B0B08E2-EB65-4470-8072-6D85FE96B20E}" type="presParOf" srcId="{FD4404F3-7788-4558-B5F8-459952CDB971}" destId="{8AD9AE0A-0CED-4809-9B88-080DA75E86AF}" srcOrd="5" destOrd="0" presId="urn:microsoft.com/office/officeart/2005/8/layout/radial4"/>
    <dgm:cxn modelId="{1A5AABD2-8CAD-4470-B206-0F469B155CFC}" type="presParOf" srcId="{FD4404F3-7788-4558-B5F8-459952CDB971}" destId="{84173290-1D0D-4BCD-B2EF-9A9DB5ADE83A}" srcOrd="6" destOrd="0" presId="urn:microsoft.com/office/officeart/2005/8/layout/radial4"/>
    <dgm:cxn modelId="{91DDEF08-E23A-4584-89B5-70A1D9AECB6A}" type="presParOf" srcId="{FD4404F3-7788-4558-B5F8-459952CDB971}" destId="{B9815CAF-558F-4A1B-A592-AFBB95B19FBF}" srcOrd="7" destOrd="0" presId="urn:microsoft.com/office/officeart/2005/8/layout/radial4"/>
    <dgm:cxn modelId="{36DB5D8C-35E0-4CF8-B5D8-D85DEE3BD966}" type="presParOf" srcId="{FD4404F3-7788-4558-B5F8-459952CDB971}" destId="{3E9537E5-4EEF-45AD-A6B4-72E597D3DE0B}" srcOrd="8" destOrd="0" presId="urn:microsoft.com/office/officeart/2005/8/layout/radial4"/>
    <dgm:cxn modelId="{23FBEEE6-6388-4F17-B755-4A45C2F2F3A4}" type="presParOf" srcId="{FD4404F3-7788-4558-B5F8-459952CDB971}" destId="{A1E98170-5BA3-4A4E-B046-735BE892C177}" srcOrd="9" destOrd="0" presId="urn:microsoft.com/office/officeart/2005/8/layout/radial4"/>
    <dgm:cxn modelId="{190EB23B-A3BA-4D57-8F16-D5C40FCAF436}" type="presParOf" srcId="{FD4404F3-7788-4558-B5F8-459952CDB971}" destId="{CD7E3B79-940B-4025-B350-418264516835}" srcOrd="10" destOrd="0" presId="urn:microsoft.com/office/officeart/2005/8/layout/radial4"/>
    <dgm:cxn modelId="{6DB8A0D0-1938-417B-80F3-934489662926}" type="presParOf" srcId="{FD4404F3-7788-4558-B5F8-459952CDB971}" destId="{7ED55AE5-860C-4D75-8D86-E42D3BC43B47}" srcOrd="11" destOrd="0" presId="urn:microsoft.com/office/officeart/2005/8/layout/radial4"/>
    <dgm:cxn modelId="{396E86BE-3F02-4A35-A25C-31B2A3D841C8}" type="presParOf" srcId="{FD4404F3-7788-4558-B5F8-459952CDB971}" destId="{80B358C5-9C9F-4412-84CB-40D68F1B7936}" srcOrd="12" destOrd="0" presId="urn:microsoft.com/office/officeart/2005/8/layout/radial4"/>
    <dgm:cxn modelId="{6C03C25C-1098-4271-8D74-35E73B5E8194}" type="presParOf" srcId="{FD4404F3-7788-4558-B5F8-459952CDB971}" destId="{815492AC-2B00-4223-8E41-5632085686E7}" srcOrd="13" destOrd="0" presId="urn:microsoft.com/office/officeart/2005/8/layout/radial4"/>
    <dgm:cxn modelId="{857A9575-080B-4020-AFE9-7E1FD13550A8}" type="presParOf" srcId="{FD4404F3-7788-4558-B5F8-459952CDB971}" destId="{8E641971-F9FB-4F56-A7FE-367F456BAD5A}" srcOrd="14" destOrd="0" presId="urn:microsoft.com/office/officeart/2005/8/layout/radial4"/>
    <dgm:cxn modelId="{6397F805-3480-487A-A11F-7C16370D8988}" type="presParOf" srcId="{FD4404F3-7788-4558-B5F8-459952CDB971}" destId="{9A792434-CBBB-490E-990D-3E12683D588D}" srcOrd="15" destOrd="0" presId="urn:microsoft.com/office/officeart/2005/8/layout/radial4"/>
    <dgm:cxn modelId="{9C5B98F1-1BA9-4FF2-A113-E872FC09DC1D}" type="presParOf" srcId="{FD4404F3-7788-4558-B5F8-459952CDB971}" destId="{79DA1749-7C43-4663-9965-498A3423EF5E}" srcOrd="16" destOrd="0" presId="urn:microsoft.com/office/officeart/2005/8/layout/radial4"/>
    <dgm:cxn modelId="{B77AE2FC-0981-4EE3-A21F-6B2102BB1857}" type="presParOf" srcId="{FD4404F3-7788-4558-B5F8-459952CDB971}" destId="{82F2AFCA-645E-4BB7-83EC-20D60ADD6868}" srcOrd="17" destOrd="0" presId="urn:microsoft.com/office/officeart/2005/8/layout/radial4"/>
    <dgm:cxn modelId="{5B51D513-15B8-4E3F-9F36-34AAD0FC135E}" type="presParOf" srcId="{FD4404F3-7788-4558-B5F8-459952CDB971}" destId="{26119578-20AE-4DF3-B1A2-5A4C371FC9F9}" srcOrd="18" destOrd="0" presId="urn:microsoft.com/office/officeart/2005/8/layout/radial4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ED787A-A55C-4599-834A-B17F41DA226A}">
      <dsp:nvSpPr>
        <dsp:cNvPr id="0" name=""/>
        <dsp:cNvSpPr/>
      </dsp:nvSpPr>
      <dsp:spPr>
        <a:xfrm rot="16200000">
          <a:off x="-1347443" y="1348363"/>
          <a:ext cx="5088628" cy="2391901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bevelB w="114300" prst="hardEdge"/>
          <a:contourClr>
            <a:schemeClr val="bg2">
              <a:lumMod val="75000"/>
            </a:schemeClr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baseline="0" smtClean="0">
              <a:latin typeface="Arial" pitchFamily="34" charset="0"/>
              <a:cs typeface="Arial" pitchFamily="34" charset="0"/>
            </a:rPr>
            <a:t>НАЛОГОВЫЕ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baseline="0" smtClean="0">
              <a:latin typeface="Arial" pitchFamily="34" charset="0"/>
              <a:cs typeface="Arial" pitchFamily="34" charset="0"/>
            </a:rPr>
            <a:t> ДОХОДЫ</a:t>
          </a:r>
          <a:endParaRPr lang="ru-RU" sz="1600" b="1" i="1" kern="1200" baseline="0" dirty="0">
            <a:latin typeface="Arial" pitchFamily="34" charset="0"/>
            <a:cs typeface="Arial" pitchFamily="34" charset="0"/>
          </a:endParaRPr>
        </a:p>
        <a:p>
          <a:pPr marL="792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baseline="0" dirty="0" smtClean="0">
              <a:latin typeface="Arial" pitchFamily="34" charset="0"/>
              <a:cs typeface="Arial" pitchFamily="34" charset="0"/>
            </a:rPr>
            <a:t>    </a:t>
          </a:r>
          <a:r>
            <a:rPr lang="ru-RU" sz="1400" b="1" i="1" kern="1200" baseline="0" dirty="0" smtClean="0">
              <a:latin typeface="Arial" pitchFamily="34" charset="0"/>
              <a:cs typeface="Arial" pitchFamily="34" charset="0"/>
            </a:rPr>
            <a:t>Доходы от налогов и сборов, предусмотренных законодательством Российской Федерации по установленным нормативам</a:t>
          </a:r>
          <a:endParaRPr lang="ru-RU" sz="1400" b="1" i="1" kern="1200" baseline="0" dirty="0">
            <a:latin typeface="Arial" pitchFamily="34" charset="0"/>
            <a:cs typeface="Arial" pitchFamily="34" charset="0"/>
          </a:endParaRPr>
        </a:p>
      </dsp:txBody>
      <dsp:txXfrm rot="5400000">
        <a:off x="920" y="1017726"/>
        <a:ext cx="2391901" cy="3053176"/>
      </dsp:txXfrm>
    </dsp:sp>
    <dsp:sp modelId="{D5EDFC27-BDB9-4CD9-A54D-0B832758CFC7}">
      <dsp:nvSpPr>
        <dsp:cNvPr id="0" name=""/>
        <dsp:cNvSpPr/>
      </dsp:nvSpPr>
      <dsp:spPr>
        <a:xfrm rot="16200000">
          <a:off x="1223851" y="1348363"/>
          <a:ext cx="5088628" cy="2391901"/>
        </a:xfrm>
        <a:prstGeom prst="flowChartManualOperation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baseline="0" dirty="0" smtClean="0">
              <a:latin typeface="Arial" pitchFamily="34" charset="0"/>
              <a:cs typeface="Arial" pitchFamily="34" charset="0"/>
            </a:rPr>
            <a:t>НЕНАЛОГОВЫЕ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baseline="0" dirty="0" smtClean="0">
              <a:latin typeface="Arial" pitchFamily="34" charset="0"/>
              <a:cs typeface="Arial" pitchFamily="34" charset="0"/>
            </a:rPr>
            <a:t>ДОХОДЫ</a:t>
          </a:r>
          <a:endParaRPr lang="ru-RU" sz="1400" b="1" i="1" kern="1200" baseline="0" dirty="0">
            <a:latin typeface="Arial" pitchFamily="34" charset="0"/>
            <a:cs typeface="Arial" pitchFamily="34" charset="0"/>
          </a:endParaRPr>
        </a:p>
        <a:p>
          <a:pPr marL="792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dirty="0" smtClean="0">
              <a:latin typeface="Arial" pitchFamily="34" charset="0"/>
              <a:cs typeface="Arial" pitchFamily="34" charset="0"/>
            </a:rPr>
            <a:t>    Платежи, которые включают в себя возмездные операции от прямого предоставления в пользование муниципального имущества и природных ресурсов, от различного вида  услуг, а также платежи в виде штрафов или других санкций  за нарушение законодательства</a:t>
          </a:r>
          <a:endParaRPr lang="ru-RU" sz="1200" b="1" i="1" kern="1200" dirty="0">
            <a:latin typeface="Arial" pitchFamily="34" charset="0"/>
            <a:cs typeface="Arial" pitchFamily="34" charset="0"/>
          </a:endParaRPr>
        </a:p>
      </dsp:txBody>
      <dsp:txXfrm rot="5400000">
        <a:off x="2572214" y="1017726"/>
        <a:ext cx="2391901" cy="3053176"/>
      </dsp:txXfrm>
    </dsp:sp>
    <dsp:sp modelId="{7B50A857-59FD-4BAD-9892-3E93F1E7B633}">
      <dsp:nvSpPr>
        <dsp:cNvPr id="0" name=""/>
        <dsp:cNvSpPr/>
      </dsp:nvSpPr>
      <dsp:spPr>
        <a:xfrm rot="16200000">
          <a:off x="3795145" y="1348363"/>
          <a:ext cx="5088628" cy="2391901"/>
        </a:xfrm>
        <a:prstGeom prst="flowChartManualOperati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baseline="0" smtClean="0">
              <a:latin typeface="Arial" pitchFamily="34" charset="0"/>
              <a:cs typeface="Arial" pitchFamily="34" charset="0"/>
            </a:rPr>
            <a:t>БЕЗВОЗМЕЗДНЫЕ ПОСТУПЛЕНИЯ</a:t>
          </a:r>
          <a:endParaRPr lang="ru-RU" sz="1600" b="1" i="1" kern="1200" baseline="0" dirty="0">
            <a:latin typeface="Arial" pitchFamily="34" charset="0"/>
            <a:cs typeface="Arial" pitchFamily="34" charset="0"/>
          </a:endParaRPr>
        </a:p>
        <a:p>
          <a:pPr marL="792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kern="1200" dirty="0" smtClean="0">
              <a:latin typeface="Arial" pitchFamily="34" charset="0"/>
              <a:cs typeface="Arial" pitchFamily="34" charset="0"/>
            </a:rPr>
            <a:t>    Поступающие в бюджет денежные средства на безвозвратной основе из федерального и областного  бюджетов в виде дотаций, субсидий, субвенций, а также перечисления от физических и юридических лиц</a:t>
          </a:r>
          <a:endParaRPr lang="ru-RU" sz="1400" b="1" i="1" kern="1200" dirty="0">
            <a:latin typeface="Arial" pitchFamily="34" charset="0"/>
            <a:cs typeface="Arial" pitchFamily="34" charset="0"/>
          </a:endParaRPr>
        </a:p>
      </dsp:txBody>
      <dsp:txXfrm rot="5400000">
        <a:off x="5143508" y="1017726"/>
        <a:ext cx="2391901" cy="30531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CB3F6-E954-4298-9FAF-795F6B16938C}">
      <dsp:nvSpPr>
        <dsp:cNvPr id="0" name=""/>
        <dsp:cNvSpPr/>
      </dsp:nvSpPr>
      <dsp:spPr>
        <a:xfrm>
          <a:off x="0" y="0"/>
          <a:ext cx="1944215" cy="194421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DF418-0746-4528-A618-5AE55082926C}">
      <dsp:nvSpPr>
        <dsp:cNvPr id="0" name=""/>
        <dsp:cNvSpPr/>
      </dsp:nvSpPr>
      <dsp:spPr>
        <a:xfrm>
          <a:off x="972107" y="0"/>
          <a:ext cx="6660740" cy="19442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Открытый бюджет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открытые данные, характеризующие бюджет и бюджетный процесс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72107" y="0"/>
        <a:ext cx="6660740" cy="923502"/>
      </dsp:txXfrm>
    </dsp:sp>
    <dsp:sp modelId="{D52ECE7B-9DE7-4D95-BBAB-9382D9D9F868}">
      <dsp:nvSpPr>
        <dsp:cNvPr id="0" name=""/>
        <dsp:cNvSpPr/>
      </dsp:nvSpPr>
      <dsp:spPr>
        <a:xfrm>
          <a:off x="504058" y="936108"/>
          <a:ext cx="923502" cy="92350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576C7-9FAF-497C-9542-DE7572425254}">
      <dsp:nvSpPr>
        <dsp:cNvPr id="0" name=""/>
        <dsp:cNvSpPr/>
      </dsp:nvSpPr>
      <dsp:spPr>
        <a:xfrm>
          <a:off x="972107" y="970933"/>
          <a:ext cx="6660740" cy="8934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Открытые бюджетные данные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общедоступные документы и материалы, разрабатываемые органами власти в процессе составления, рассмотрения, утверждения, исполнения бюджета, а также контроля за его исполнением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72107" y="970933"/>
        <a:ext cx="6660740" cy="89345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CFD29-C613-43E3-8B10-7A8B2CAC6759}">
      <dsp:nvSpPr>
        <dsp:cNvPr id="0" name=""/>
        <dsp:cNvSpPr/>
      </dsp:nvSpPr>
      <dsp:spPr>
        <a:xfrm>
          <a:off x="944155" y="294"/>
          <a:ext cx="2876798" cy="1726078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«Лучшая муниципальная практика» в номинации «Муниципальная экономическая политика и управление муниципальными финансами»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155" y="294"/>
        <a:ext cx="2876798" cy="1726078"/>
      </dsp:txXfrm>
    </dsp:sp>
    <dsp:sp modelId="{EDB04875-9952-4FF5-B519-C5E67C945D21}">
      <dsp:nvSpPr>
        <dsp:cNvPr id="0" name=""/>
        <dsp:cNvSpPr/>
      </dsp:nvSpPr>
      <dsp:spPr>
        <a:xfrm>
          <a:off x="4108632" y="294"/>
          <a:ext cx="2876798" cy="172607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Областной конкурс проектов по предоставлению бюджетов для граждан» в номинации «Лучший проект бюджета для граждан»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08632" y="294"/>
        <a:ext cx="2876798" cy="1726078"/>
      </dsp:txXfrm>
    </dsp:sp>
    <dsp:sp modelId="{252ED13C-1B8D-4648-8A16-4097A02243F9}">
      <dsp:nvSpPr>
        <dsp:cNvPr id="0" name=""/>
        <dsp:cNvSpPr/>
      </dsp:nvSpPr>
      <dsp:spPr>
        <a:xfrm>
          <a:off x="2526393" y="2014052"/>
          <a:ext cx="2876798" cy="1726078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Финальный тур Общероссийский конкурс проектов по предоставлению бюджета для граждан в 2018 году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26393" y="2014052"/>
        <a:ext cx="2876798" cy="17260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5E3957-91A2-4E94-87F9-8B73BDFAF1E0}">
      <dsp:nvSpPr>
        <dsp:cNvPr id="0" name=""/>
        <dsp:cNvSpPr/>
      </dsp:nvSpPr>
      <dsp:spPr>
        <a:xfrm>
          <a:off x="1143511" y="0"/>
          <a:ext cx="4818082" cy="4818082"/>
        </a:xfrm>
        <a:prstGeom prst="triangl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C77AB-648E-4A31-815E-2635ECEEE1B6}">
      <dsp:nvSpPr>
        <dsp:cNvPr id="0" name=""/>
        <dsp:cNvSpPr/>
      </dsp:nvSpPr>
      <dsp:spPr>
        <a:xfrm>
          <a:off x="4324263" y="275336"/>
          <a:ext cx="3824403" cy="2115166"/>
        </a:xfrm>
        <a:prstGeom prst="roundRect">
          <a:avLst/>
        </a:prstGeom>
        <a:solidFill>
          <a:srgbClr val="BBFBC9">
            <a:alpha val="90000"/>
          </a:srgbClr>
        </a:solidFill>
        <a:ln w="2540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bevelT w="165100" prst="coolSlant"/>
          <a:extrusionClr>
            <a:schemeClr val="bg1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b="1" kern="1200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7030A0"/>
              </a:solidFill>
              <a:latin typeface="Arial" charset="0"/>
              <a:cs typeface="Arial" charset="0"/>
            </a:rPr>
            <a:t>Доля непрограммных расходов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b="1" kern="1200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7030A0"/>
              </a:solidFill>
              <a:latin typeface="Arial" charset="0"/>
              <a:cs typeface="Arial" charset="0"/>
            </a:rPr>
            <a:t>(включает расходы на содержание ОМСУ, на учреждения  обслуживающие,   Выплату муниципальных пенсий, Почетные граждане-дети инвалиды, Приемная семья,  опекуны) </a:t>
          </a:r>
          <a:endParaRPr lang="en-US" sz="1600" b="0" kern="1200" dirty="0" smtClean="0">
            <a:solidFill>
              <a:srgbClr val="7030A0"/>
            </a:solidFill>
            <a:latin typeface="Arial" charset="0"/>
            <a:cs typeface="Arial" charset="0"/>
          </a:endParaRP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>
            <a:solidFill>
              <a:srgbClr val="7030A0"/>
            </a:solidFill>
          </a:endParaRPr>
        </a:p>
      </dsp:txBody>
      <dsp:txXfrm>
        <a:off x="4427517" y="378590"/>
        <a:ext cx="3617895" cy="1908658"/>
      </dsp:txXfrm>
    </dsp:sp>
    <dsp:sp modelId="{3F4A5160-380D-4B35-8FC1-1493051F821E}">
      <dsp:nvSpPr>
        <dsp:cNvPr id="0" name=""/>
        <dsp:cNvSpPr/>
      </dsp:nvSpPr>
      <dsp:spPr>
        <a:xfrm>
          <a:off x="4730028" y="2748597"/>
          <a:ext cx="3084902" cy="1233237"/>
        </a:xfrm>
        <a:prstGeom prst="roundRect">
          <a:avLst/>
        </a:prstGeom>
        <a:solidFill>
          <a:srgbClr val="CCECFF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7030A0"/>
              </a:solidFill>
            </a:rPr>
            <a:t>Программные расходы                    </a:t>
          </a:r>
          <a:r>
            <a:rPr lang="ru-RU" sz="1600" kern="1200" dirty="0" smtClean="0">
              <a:solidFill>
                <a:srgbClr val="7030A0"/>
              </a:solidFill>
            </a:rPr>
            <a:t>14 муниципальных программ</a:t>
          </a:r>
          <a:endParaRPr lang="ru-RU" sz="1600" kern="1200" dirty="0">
            <a:solidFill>
              <a:srgbClr val="7030A0"/>
            </a:solidFill>
          </a:endParaRPr>
        </a:p>
      </dsp:txBody>
      <dsp:txXfrm>
        <a:off x="4790230" y="2808799"/>
        <a:ext cx="2964498" cy="11128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1FE44-9D84-4B42-8C24-580B639300FB}">
      <dsp:nvSpPr>
        <dsp:cNvPr id="0" name=""/>
        <dsp:cNvSpPr/>
      </dsp:nvSpPr>
      <dsp:spPr>
        <a:xfrm>
          <a:off x="0" y="321228"/>
          <a:ext cx="8711737" cy="455533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Социально-культурная сфера – 259,2 млн. руб.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2237" y="343465"/>
        <a:ext cx="8667263" cy="411059"/>
      </dsp:txXfrm>
    </dsp:sp>
    <dsp:sp modelId="{0174DC4C-9F9E-4B07-AAE9-89157B0E66B5}">
      <dsp:nvSpPr>
        <dsp:cNvPr id="0" name=""/>
        <dsp:cNvSpPr/>
      </dsp:nvSpPr>
      <dsp:spPr>
        <a:xfrm>
          <a:off x="0" y="948214"/>
          <a:ext cx="8711737" cy="10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598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Оснащение средней общеобразовательной школы в г. Долинске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Строительство спортивно-оздоровительного лагеря в г. Долинске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Реконструкция объекта незавершенного строительства под архив и музей в г. Долинске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0" y="948214"/>
        <a:ext cx="8711737" cy="1052050"/>
      </dsp:txXfrm>
    </dsp:sp>
    <dsp:sp modelId="{1A0C0D58-8265-4BF8-8E4F-F8CB227B4D6B}">
      <dsp:nvSpPr>
        <dsp:cNvPr id="0" name=""/>
        <dsp:cNvSpPr/>
      </dsp:nvSpPr>
      <dsp:spPr>
        <a:xfrm>
          <a:off x="0" y="1898951"/>
          <a:ext cx="8711737" cy="408078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Жилищно-коммунальное хозяйство – 610,3 млн. руб.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9921" y="1918872"/>
        <a:ext cx="8671895" cy="368236"/>
      </dsp:txXfrm>
    </dsp:sp>
    <dsp:sp modelId="{6DA99BF1-20C1-464C-B340-7988936F4E47}">
      <dsp:nvSpPr>
        <dsp:cNvPr id="0" name=""/>
        <dsp:cNvSpPr/>
      </dsp:nvSpPr>
      <dsp:spPr>
        <a:xfrm>
          <a:off x="0" y="2474824"/>
          <a:ext cx="8711737" cy="1025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598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i="0" kern="1200" dirty="0" smtClean="0">
              <a:latin typeface="Arial" pitchFamily="34" charset="0"/>
              <a:cs typeface="Arial" pitchFamily="34" charset="0"/>
            </a:rPr>
            <a:t>Обеспечение благоустроенным жильем граждан, проживающих в аварийном жилищном фонде</a:t>
          </a:r>
          <a:endParaRPr lang="ru-RU" sz="1400" b="1" i="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i="0" kern="1200" dirty="0" smtClean="0">
              <a:latin typeface="Arial" pitchFamily="34" charset="0"/>
              <a:cs typeface="Arial" pitchFamily="34" charset="0"/>
            </a:rPr>
            <a:t>Приобретение жилья для различных категорий граждан</a:t>
          </a:r>
          <a:endParaRPr lang="ru-RU" sz="1400" b="1" i="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i="0" kern="1200" dirty="0" smtClean="0">
              <a:latin typeface="Arial" pitchFamily="34" charset="0"/>
              <a:cs typeface="Arial" pitchFamily="34" charset="0"/>
            </a:rPr>
            <a:t>Газификация котельных Долинского района. Котельная с. Сокол</a:t>
          </a:r>
          <a:endParaRPr lang="ru-RU" sz="1400" b="1" i="0" kern="1200" dirty="0">
            <a:latin typeface="Arial" pitchFamily="34" charset="0"/>
            <a:cs typeface="Arial" pitchFamily="34" charset="0"/>
          </a:endParaRPr>
        </a:p>
      </dsp:txBody>
      <dsp:txXfrm>
        <a:off x="0" y="2474824"/>
        <a:ext cx="8711737" cy="1025638"/>
      </dsp:txXfrm>
    </dsp:sp>
    <dsp:sp modelId="{CEA2BEF2-5B45-4ED2-9147-CF0BA69535AC}">
      <dsp:nvSpPr>
        <dsp:cNvPr id="0" name=""/>
        <dsp:cNvSpPr/>
      </dsp:nvSpPr>
      <dsp:spPr>
        <a:xfrm>
          <a:off x="0" y="3469779"/>
          <a:ext cx="8711737" cy="449399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Национальная экономика – 144,4 млн. руб.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1938" y="3491717"/>
        <a:ext cx="8667861" cy="4055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12F06B-CC62-4394-B0CC-33605306EA5B}">
      <dsp:nvSpPr>
        <dsp:cNvPr id="0" name=""/>
        <dsp:cNvSpPr/>
      </dsp:nvSpPr>
      <dsp:spPr>
        <a:xfrm>
          <a:off x="3510" y="3330"/>
          <a:ext cx="2043575" cy="817430"/>
        </a:xfrm>
        <a:prstGeom prst="chevron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020" tIns="52007" rIns="52007" bIns="52007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2225" y="3330"/>
        <a:ext cx="1226145" cy="817430"/>
      </dsp:txXfrm>
    </dsp:sp>
    <dsp:sp modelId="{965621CB-E2F1-4453-AA31-8341F154071F}">
      <dsp:nvSpPr>
        <dsp:cNvPr id="0" name=""/>
        <dsp:cNvSpPr/>
      </dsp:nvSpPr>
      <dsp:spPr>
        <a:xfrm>
          <a:off x="1842728" y="3330"/>
          <a:ext cx="2043575" cy="81743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020" tIns="52007" rIns="52007" bIns="52007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2017</a:t>
          </a:r>
          <a:endParaRPr lang="ru-RU" sz="3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51443" y="3330"/>
        <a:ext cx="1226145" cy="817430"/>
      </dsp:txXfrm>
    </dsp:sp>
    <dsp:sp modelId="{583C3A6E-B0A1-43C2-9C68-EE13DE17322C}">
      <dsp:nvSpPr>
        <dsp:cNvPr id="0" name=""/>
        <dsp:cNvSpPr/>
      </dsp:nvSpPr>
      <dsp:spPr>
        <a:xfrm>
          <a:off x="3681946" y="3330"/>
          <a:ext cx="2043575" cy="817430"/>
        </a:xfrm>
        <a:prstGeom prst="chevron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020" tIns="52007" rIns="52007" bIns="52007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2018</a:t>
          </a:r>
          <a:endParaRPr lang="ru-RU" sz="3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90661" y="3330"/>
        <a:ext cx="1226145" cy="817430"/>
      </dsp:txXfrm>
    </dsp:sp>
    <dsp:sp modelId="{026D3DFF-0E1F-4F34-BF6B-EC68DDC32762}">
      <dsp:nvSpPr>
        <dsp:cNvPr id="0" name=""/>
        <dsp:cNvSpPr/>
      </dsp:nvSpPr>
      <dsp:spPr>
        <a:xfrm>
          <a:off x="5521164" y="3330"/>
          <a:ext cx="2043575" cy="817430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020" tIns="52007" rIns="52007" bIns="52007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2019</a:t>
          </a:r>
          <a:endParaRPr lang="ru-RU" sz="3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29879" y="3330"/>
        <a:ext cx="1226145" cy="8174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42D1B-2FB9-4DBD-8E85-EF67D1287B01}">
      <dsp:nvSpPr>
        <dsp:cNvPr id="0" name=""/>
        <dsp:cNvSpPr/>
      </dsp:nvSpPr>
      <dsp:spPr>
        <a:xfrm>
          <a:off x="645" y="48862"/>
          <a:ext cx="2378569" cy="768650"/>
        </a:xfrm>
        <a:prstGeom prst="chevron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муниципального долга</a:t>
          </a:r>
          <a:endParaRPr lang="ru-RU" sz="14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4970" y="48862"/>
        <a:ext cx="1609919" cy="768650"/>
      </dsp:txXfrm>
    </dsp:sp>
    <dsp:sp modelId="{16F65277-1DC6-4FB6-A959-C765224F1BDD}">
      <dsp:nvSpPr>
        <dsp:cNvPr id="0" name=""/>
        <dsp:cNvSpPr/>
      </dsp:nvSpPr>
      <dsp:spPr>
        <a:xfrm>
          <a:off x="2187052" y="48862"/>
          <a:ext cx="1921625" cy="76865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50,6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71377" y="48862"/>
        <a:ext cx="1152975" cy="768650"/>
      </dsp:txXfrm>
    </dsp:sp>
    <dsp:sp modelId="{1D05DB65-059B-470B-8C55-6287F0F1D455}">
      <dsp:nvSpPr>
        <dsp:cNvPr id="0" name=""/>
        <dsp:cNvSpPr/>
      </dsp:nvSpPr>
      <dsp:spPr>
        <a:xfrm>
          <a:off x="3916515" y="48862"/>
          <a:ext cx="1921625" cy="768650"/>
        </a:xfrm>
        <a:prstGeom prst="chevron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30,6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00840" y="48862"/>
        <a:ext cx="1152975" cy="768650"/>
      </dsp:txXfrm>
    </dsp:sp>
    <dsp:sp modelId="{92995B04-E4C0-46C2-947F-81FF23D6CCCD}">
      <dsp:nvSpPr>
        <dsp:cNvPr id="0" name=""/>
        <dsp:cNvSpPr/>
      </dsp:nvSpPr>
      <dsp:spPr>
        <a:xfrm>
          <a:off x="5645978" y="48862"/>
          <a:ext cx="1921625" cy="768650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36,3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0303" y="48862"/>
        <a:ext cx="1152975" cy="7686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42D1B-2FB9-4DBD-8E85-EF67D1287B01}">
      <dsp:nvSpPr>
        <dsp:cNvPr id="0" name=""/>
        <dsp:cNvSpPr/>
      </dsp:nvSpPr>
      <dsp:spPr>
        <a:xfrm>
          <a:off x="1758" y="56253"/>
          <a:ext cx="2476119" cy="753868"/>
        </a:xfrm>
        <a:prstGeom prst="chevron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объем муниципального долга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692" y="56253"/>
        <a:ext cx="1722251" cy="753868"/>
      </dsp:txXfrm>
    </dsp:sp>
    <dsp:sp modelId="{16F65277-1DC6-4FB6-A959-C765224F1BDD}">
      <dsp:nvSpPr>
        <dsp:cNvPr id="0" name=""/>
        <dsp:cNvSpPr/>
      </dsp:nvSpPr>
      <dsp:spPr>
        <a:xfrm>
          <a:off x="2289410" y="56253"/>
          <a:ext cx="1884671" cy="75386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66344" y="56253"/>
        <a:ext cx="1130803" cy="753868"/>
      </dsp:txXfrm>
    </dsp:sp>
    <dsp:sp modelId="{1D05DB65-059B-470B-8C55-6287F0F1D455}">
      <dsp:nvSpPr>
        <dsp:cNvPr id="0" name=""/>
        <dsp:cNvSpPr/>
      </dsp:nvSpPr>
      <dsp:spPr>
        <a:xfrm>
          <a:off x="3985615" y="56253"/>
          <a:ext cx="1884671" cy="753868"/>
        </a:xfrm>
        <a:prstGeom prst="chevron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372,1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62549" y="56253"/>
        <a:ext cx="1130803" cy="753868"/>
      </dsp:txXfrm>
    </dsp:sp>
    <dsp:sp modelId="{92995B04-E4C0-46C2-947F-81FF23D6CCCD}">
      <dsp:nvSpPr>
        <dsp:cNvPr id="0" name=""/>
        <dsp:cNvSpPr/>
      </dsp:nvSpPr>
      <dsp:spPr>
        <a:xfrm>
          <a:off x="5681819" y="56253"/>
          <a:ext cx="1884671" cy="75386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405,3 млн.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58753" y="56253"/>
        <a:ext cx="1130803" cy="7538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42D1B-2FB9-4DBD-8E85-EF67D1287B01}">
      <dsp:nvSpPr>
        <dsp:cNvPr id="0" name=""/>
        <dsp:cNvSpPr/>
      </dsp:nvSpPr>
      <dsp:spPr>
        <a:xfrm>
          <a:off x="645" y="48862"/>
          <a:ext cx="2378569" cy="768650"/>
        </a:xfrm>
        <a:prstGeom prst="chevron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обслуживание муниципального долга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4970" y="48862"/>
        <a:ext cx="1609919" cy="768650"/>
      </dsp:txXfrm>
    </dsp:sp>
    <dsp:sp modelId="{16F65277-1DC6-4FB6-A959-C765224F1BDD}">
      <dsp:nvSpPr>
        <dsp:cNvPr id="0" name=""/>
        <dsp:cNvSpPr/>
      </dsp:nvSpPr>
      <dsp:spPr>
        <a:xfrm>
          <a:off x="2187052" y="48862"/>
          <a:ext cx="1921625" cy="76865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38,1 тыс.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71377" y="48862"/>
        <a:ext cx="1152975" cy="768650"/>
      </dsp:txXfrm>
    </dsp:sp>
    <dsp:sp modelId="{1D05DB65-059B-470B-8C55-6287F0F1D455}">
      <dsp:nvSpPr>
        <dsp:cNvPr id="0" name=""/>
        <dsp:cNvSpPr/>
      </dsp:nvSpPr>
      <dsp:spPr>
        <a:xfrm>
          <a:off x="3916515" y="48862"/>
          <a:ext cx="1921625" cy="768650"/>
        </a:xfrm>
        <a:prstGeom prst="chevron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43,4 тыс.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00840" y="48862"/>
        <a:ext cx="1152975" cy="768650"/>
      </dsp:txXfrm>
    </dsp:sp>
    <dsp:sp modelId="{92995B04-E4C0-46C2-947F-81FF23D6CCCD}">
      <dsp:nvSpPr>
        <dsp:cNvPr id="0" name=""/>
        <dsp:cNvSpPr/>
      </dsp:nvSpPr>
      <dsp:spPr>
        <a:xfrm>
          <a:off x="5645978" y="48862"/>
          <a:ext cx="1921625" cy="768650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44,6 тыс. руб.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0303" y="48862"/>
        <a:ext cx="1152975" cy="7686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B3CC19-77FA-4853-996F-46D058AA7F48}">
      <dsp:nvSpPr>
        <dsp:cNvPr id="0" name=""/>
        <dsp:cNvSpPr/>
      </dsp:nvSpPr>
      <dsp:spPr>
        <a:xfrm>
          <a:off x="1113773" y="1434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</a:t>
          </a: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3773" y="1434"/>
        <a:ext cx="2105838" cy="1263502"/>
      </dsp:txXfrm>
    </dsp:sp>
    <dsp:sp modelId="{0F9DC3DB-6195-41C7-A561-F9E8077592E7}">
      <dsp:nvSpPr>
        <dsp:cNvPr id="0" name=""/>
        <dsp:cNvSpPr/>
      </dsp:nvSpPr>
      <dsp:spPr>
        <a:xfrm>
          <a:off x="3421351" y="2984918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Дефицит бюджета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превышение расходов бюджета над его доходами.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21351" y="2984918"/>
        <a:ext cx="2105838" cy="1263502"/>
      </dsp:txXfrm>
    </dsp:sp>
    <dsp:sp modelId="{AF289D34-8F3D-48BA-A4EE-E6D96129F748}">
      <dsp:nvSpPr>
        <dsp:cNvPr id="0" name=""/>
        <dsp:cNvSpPr/>
      </dsp:nvSpPr>
      <dsp:spPr>
        <a:xfrm>
          <a:off x="1117185" y="2984918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Профицит</a:t>
          </a: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бюджета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превышение доходов бюджета над его расходами.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7185" y="2984918"/>
        <a:ext cx="2105838" cy="1263502"/>
      </dsp:txXfrm>
    </dsp:sp>
    <dsp:sp modelId="{04F7501D-11A4-4574-ADE9-CBDEAFBFA6E7}">
      <dsp:nvSpPr>
        <dsp:cNvPr id="0" name=""/>
        <dsp:cNvSpPr/>
      </dsp:nvSpPr>
      <dsp:spPr>
        <a:xfrm>
          <a:off x="1113773" y="1475521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Муниципальный долг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принятые на себя муниципальным образованием.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3773" y="1475521"/>
        <a:ext cx="2105838" cy="1263502"/>
      </dsp:txXfrm>
    </dsp:sp>
    <dsp:sp modelId="{AA54C0E7-79B2-4583-836E-92380FAF8B72}">
      <dsp:nvSpPr>
        <dsp:cNvPr id="0" name=""/>
        <dsp:cNvSpPr/>
      </dsp:nvSpPr>
      <dsp:spPr>
        <a:xfrm>
          <a:off x="5743206" y="2984914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Межбюджетные трансферты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средства, предоставляемые одним бюджетом другому бюджету бюджетной системы Российской Федерации.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43206" y="2984914"/>
        <a:ext cx="2105838" cy="1263502"/>
      </dsp:txXfrm>
    </dsp:sp>
    <dsp:sp modelId="{73AA6501-4273-49CE-AD4E-568E8D006221}">
      <dsp:nvSpPr>
        <dsp:cNvPr id="0" name=""/>
        <dsp:cNvSpPr/>
      </dsp:nvSpPr>
      <dsp:spPr>
        <a:xfrm>
          <a:off x="5746617" y="1475521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услуги (работы)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услуги (работы), оказываемые (выполняемые) органами местного самоуправления, муниципальными учреждениями и в случаях, установленных законодательством РФ, иными юридическими лицами.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46617" y="1475521"/>
        <a:ext cx="2105838" cy="1263502"/>
      </dsp:txXfrm>
    </dsp:sp>
    <dsp:sp modelId="{861D7953-E1D7-4600-82E9-FC9E84ABFDE4}">
      <dsp:nvSpPr>
        <dsp:cNvPr id="0" name=""/>
        <dsp:cNvSpPr/>
      </dsp:nvSpPr>
      <dsp:spPr>
        <a:xfrm>
          <a:off x="3421351" y="1472800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Муниципальное задание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документ, устанавливающий требования к составу, качеству и (или) объему (содержанию), условиям, порядку и результатам оказания муниципальных услуг (выполнения работ).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21351" y="1472800"/>
        <a:ext cx="2105838" cy="1263502"/>
      </dsp:txXfrm>
    </dsp:sp>
    <dsp:sp modelId="{360AC1B6-E19C-45F9-BC16-97ED8636C31B}">
      <dsp:nvSpPr>
        <dsp:cNvPr id="0" name=""/>
        <dsp:cNvSpPr/>
      </dsp:nvSpPr>
      <dsp:spPr>
        <a:xfrm>
          <a:off x="3421351" y="111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поступающие в бюджет денежные средства, за исключением средств, являющихся источниками финансирования дефицита бюджета.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21351" y="111"/>
        <a:ext cx="2105838" cy="1263502"/>
      </dsp:txXfrm>
    </dsp:sp>
    <dsp:sp modelId="{B17F9629-4058-4372-9B38-982FAF639EE3}">
      <dsp:nvSpPr>
        <dsp:cNvPr id="0" name=""/>
        <dsp:cNvSpPr/>
      </dsp:nvSpPr>
      <dsp:spPr>
        <a:xfrm>
          <a:off x="5743206" y="111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выплачиваемые из бюджета денежные средства, за исключением средств, являющихся источниками финансирования дефицита бюджета.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43206" y="111"/>
        <a:ext cx="2105838" cy="1263502"/>
      </dsp:txXfrm>
    </dsp:sp>
    <dsp:sp modelId="{49048726-6570-4AE5-AF41-DECC31BCA734}">
      <dsp:nvSpPr>
        <dsp:cNvPr id="0" name=""/>
        <dsp:cNvSpPr/>
      </dsp:nvSpPr>
      <dsp:spPr>
        <a:xfrm>
          <a:off x="1113773" y="4353014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Текущий финансовый год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3773" y="4353014"/>
        <a:ext cx="2105838" cy="1263502"/>
      </dsp:txXfrm>
    </dsp:sp>
    <dsp:sp modelId="{E1B43C39-6656-41EA-9F9E-7FFC8FFA2027}">
      <dsp:nvSpPr>
        <dsp:cNvPr id="0" name=""/>
        <dsp:cNvSpPr/>
      </dsp:nvSpPr>
      <dsp:spPr>
        <a:xfrm>
          <a:off x="3430195" y="4353014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Плановый период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два финансовых года, следующие за очередным финансовым годом.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0195" y="4353014"/>
        <a:ext cx="2105838" cy="1263502"/>
      </dsp:txXfrm>
    </dsp:sp>
    <dsp:sp modelId="{0ACD0026-9551-4FF6-B680-A10C93C1C3A7}">
      <dsp:nvSpPr>
        <dsp:cNvPr id="0" name=""/>
        <dsp:cNvSpPr/>
      </dsp:nvSpPr>
      <dsp:spPr>
        <a:xfrm>
          <a:off x="5746617" y="4353014"/>
          <a:ext cx="2105838" cy="126350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Отчетный финансовый год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год, предшествующий текущему финансовому году.</a:t>
          </a:r>
          <a:endParaRPr lang="ru-RU" sz="105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46617" y="4353014"/>
        <a:ext cx="2105838" cy="12635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E5150-3611-4878-8367-9E2B1C69FDBF}">
      <dsp:nvSpPr>
        <dsp:cNvPr id="0" name=""/>
        <dsp:cNvSpPr/>
      </dsp:nvSpPr>
      <dsp:spPr>
        <a:xfrm>
          <a:off x="3341206" y="3558664"/>
          <a:ext cx="2032995" cy="1650126"/>
        </a:xfrm>
        <a:prstGeom prst="ellipse">
          <a:avLst/>
        </a:prstGeom>
        <a:solidFill>
          <a:schemeClr val="accent4"/>
        </a:soli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Необходимо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обеспечить:</a:t>
          </a:r>
          <a:endParaRPr lang="ru-RU" sz="1400" b="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38931" y="3800319"/>
        <a:ext cx="1437545" cy="1166816"/>
      </dsp:txXfrm>
    </dsp:sp>
    <dsp:sp modelId="{6F1236F9-27E5-406F-A510-BBDE35DED211}">
      <dsp:nvSpPr>
        <dsp:cNvPr id="0" name=""/>
        <dsp:cNvSpPr/>
      </dsp:nvSpPr>
      <dsp:spPr>
        <a:xfrm rot="11275">
          <a:off x="2816205" y="4282822"/>
          <a:ext cx="691609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67019-D569-4192-AEEE-FFFCF1C22B18}">
      <dsp:nvSpPr>
        <dsp:cNvPr id="0" name=""/>
        <dsp:cNvSpPr/>
      </dsp:nvSpPr>
      <dsp:spPr>
        <a:xfrm>
          <a:off x="80093" y="4101841"/>
          <a:ext cx="2745744" cy="69503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Погашение муниципального долга к 2021 году</a:t>
          </a:r>
          <a:endParaRPr lang="ru-RU" sz="15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0450" y="4122198"/>
        <a:ext cx="2705030" cy="654318"/>
      </dsp:txXfrm>
    </dsp:sp>
    <dsp:sp modelId="{D3953355-6AE9-4F38-9940-8C455211BC50}">
      <dsp:nvSpPr>
        <dsp:cNvPr id="0" name=""/>
        <dsp:cNvSpPr/>
      </dsp:nvSpPr>
      <dsp:spPr>
        <a:xfrm rot="1611429">
          <a:off x="2661084" y="3764849"/>
          <a:ext cx="852471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E9ABAE-807A-404E-A105-53F255E6EF4C}">
      <dsp:nvSpPr>
        <dsp:cNvPr id="0" name=""/>
        <dsp:cNvSpPr/>
      </dsp:nvSpPr>
      <dsp:spPr>
        <a:xfrm>
          <a:off x="82199" y="3072595"/>
          <a:ext cx="2626281" cy="733038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Отсутствие просроченной кредиторской задолженности</a:t>
          </a:r>
          <a:endParaRPr lang="ru-RU" sz="15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3669" y="3094065"/>
        <a:ext cx="2583341" cy="690098"/>
      </dsp:txXfrm>
    </dsp:sp>
    <dsp:sp modelId="{8AD9AE0A-0CED-4809-9B88-080DA75E86AF}">
      <dsp:nvSpPr>
        <dsp:cNvPr id="0" name=""/>
        <dsp:cNvSpPr/>
      </dsp:nvSpPr>
      <dsp:spPr>
        <a:xfrm rot="3074988">
          <a:off x="2538078" y="3108847"/>
          <a:ext cx="1454814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73290-1D0D-4BCD-B2EF-9A9DB5ADE83A}">
      <dsp:nvSpPr>
        <dsp:cNvPr id="0" name=""/>
        <dsp:cNvSpPr/>
      </dsp:nvSpPr>
      <dsp:spPr>
        <a:xfrm>
          <a:off x="111693" y="2017016"/>
          <a:ext cx="2733933" cy="7410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latin typeface="Times New Roman" pitchFamily="18" charset="0"/>
              <a:cs typeface="Times New Roman" pitchFamily="18" charset="0"/>
            </a:rPr>
            <a:t>Своевременное и эффективное освоение бюджетных средств</a:t>
          </a:r>
          <a:endParaRPr lang="ru-RU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3399" y="2038722"/>
        <a:ext cx="2690521" cy="697680"/>
      </dsp:txXfrm>
    </dsp:sp>
    <dsp:sp modelId="{B9815CAF-558F-4A1B-A592-AFBB95B19FBF}">
      <dsp:nvSpPr>
        <dsp:cNvPr id="0" name=""/>
        <dsp:cNvSpPr/>
      </dsp:nvSpPr>
      <dsp:spPr>
        <a:xfrm rot="4024506">
          <a:off x="2504515" y="2537219"/>
          <a:ext cx="2195351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537E5-4EEF-45AD-A6B4-72E597D3DE0B}">
      <dsp:nvSpPr>
        <dsp:cNvPr id="0" name=""/>
        <dsp:cNvSpPr/>
      </dsp:nvSpPr>
      <dsp:spPr>
        <a:xfrm>
          <a:off x="1101495" y="1057414"/>
          <a:ext cx="2668352" cy="70027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Безусловное исполнение принятых бюджетных обязательств</a:t>
          </a:r>
          <a:endParaRPr lang="ru-RU" sz="13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22005" y="1077924"/>
        <a:ext cx="2627332" cy="659258"/>
      </dsp:txXfrm>
    </dsp:sp>
    <dsp:sp modelId="{A1E98170-5BA3-4A4E-B046-735BE892C177}">
      <dsp:nvSpPr>
        <dsp:cNvPr id="0" name=""/>
        <dsp:cNvSpPr/>
      </dsp:nvSpPr>
      <dsp:spPr>
        <a:xfrm rot="5413534">
          <a:off x="2917885" y="2039749"/>
          <a:ext cx="2845940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7E3B79-940B-4025-B350-418264516835}">
      <dsp:nvSpPr>
        <dsp:cNvPr id="0" name=""/>
        <dsp:cNvSpPr/>
      </dsp:nvSpPr>
      <dsp:spPr>
        <a:xfrm>
          <a:off x="2868075" y="229665"/>
          <a:ext cx="2745744" cy="6381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Сбалансированность местного бюджета</a:t>
          </a:r>
          <a:endParaRPr lang="ru-RU" sz="13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86765" y="248355"/>
        <a:ext cx="2708364" cy="600757"/>
      </dsp:txXfrm>
    </dsp:sp>
    <dsp:sp modelId="{7ED55AE5-860C-4D75-8D86-E42D3BC43B47}">
      <dsp:nvSpPr>
        <dsp:cNvPr id="0" name=""/>
        <dsp:cNvSpPr/>
      </dsp:nvSpPr>
      <dsp:spPr>
        <a:xfrm rot="6937571">
          <a:off x="4012803" y="2483333"/>
          <a:ext cx="2097009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358C5-9C9F-4412-84CB-40D68F1B7936}">
      <dsp:nvSpPr>
        <dsp:cNvPr id="0" name=""/>
        <dsp:cNvSpPr/>
      </dsp:nvSpPr>
      <dsp:spPr>
        <a:xfrm>
          <a:off x="4827770" y="982549"/>
          <a:ext cx="2903813" cy="75643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latin typeface="Times New Roman" pitchFamily="18" charset="0"/>
              <a:cs typeface="Times New Roman" pitchFamily="18" charset="0"/>
            </a:rPr>
            <a:t>Повышение эффективности администрирования доходов бюджета</a:t>
          </a:r>
          <a:endParaRPr lang="ru-RU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49925" y="1004704"/>
        <a:ext cx="2859503" cy="712129"/>
      </dsp:txXfrm>
    </dsp:sp>
    <dsp:sp modelId="{815492AC-2B00-4223-8E41-5632085686E7}">
      <dsp:nvSpPr>
        <dsp:cNvPr id="0" name=""/>
        <dsp:cNvSpPr/>
      </dsp:nvSpPr>
      <dsp:spPr>
        <a:xfrm rot="8047515">
          <a:off x="4586124" y="2945971"/>
          <a:ext cx="1559031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641971-F9FB-4F56-A7FE-367F456BAD5A}">
      <dsp:nvSpPr>
        <dsp:cNvPr id="0" name=""/>
        <dsp:cNvSpPr/>
      </dsp:nvSpPr>
      <dsp:spPr>
        <a:xfrm>
          <a:off x="5847161" y="1914327"/>
          <a:ext cx="2537575" cy="7036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Проведение мероприятий по росту налоговой базы</a:t>
          </a:r>
          <a:endParaRPr lang="ru-RU" sz="15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67771" y="1934937"/>
        <a:ext cx="2496355" cy="662455"/>
      </dsp:txXfrm>
    </dsp:sp>
    <dsp:sp modelId="{9A792434-CBBB-490E-990D-3E12683D588D}">
      <dsp:nvSpPr>
        <dsp:cNvPr id="0" name=""/>
        <dsp:cNvSpPr/>
      </dsp:nvSpPr>
      <dsp:spPr>
        <a:xfrm rot="9164045">
          <a:off x="5131909" y="3624699"/>
          <a:ext cx="1082888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DA1749-7C43-4663-9965-498A3423EF5E}">
      <dsp:nvSpPr>
        <dsp:cNvPr id="0" name=""/>
        <dsp:cNvSpPr/>
      </dsp:nvSpPr>
      <dsp:spPr>
        <a:xfrm>
          <a:off x="6074969" y="2941676"/>
          <a:ext cx="2564856" cy="733038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мер по снижению недоимки по платежам в бюджет</a:t>
          </a:r>
          <a:endParaRPr lang="ru-RU" sz="15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96439" y="2963146"/>
        <a:ext cx="2521916" cy="690098"/>
      </dsp:txXfrm>
    </dsp:sp>
    <dsp:sp modelId="{82F2AFCA-645E-4BB7-83EC-20D60ADD6868}">
      <dsp:nvSpPr>
        <dsp:cNvPr id="0" name=""/>
        <dsp:cNvSpPr/>
      </dsp:nvSpPr>
      <dsp:spPr>
        <a:xfrm rot="10766072">
          <a:off x="5157101" y="4209421"/>
          <a:ext cx="719556" cy="461073"/>
        </a:xfrm>
        <a:prstGeom prst="lef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119578-20AE-4DF3-B1A2-5A4C371FC9F9}">
      <dsp:nvSpPr>
        <dsp:cNvPr id="0" name=""/>
        <dsp:cNvSpPr/>
      </dsp:nvSpPr>
      <dsp:spPr>
        <a:xfrm>
          <a:off x="5880024" y="4008338"/>
          <a:ext cx="2652452" cy="7511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latin typeface="Times New Roman" pitchFamily="18" charset="0"/>
              <a:cs typeface="Times New Roman" pitchFamily="18" charset="0"/>
            </a:rPr>
            <a:t>Поэтапное снижение дефицита местного бюджета</a:t>
          </a:r>
          <a:endParaRPr lang="ru-RU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02024" y="4030338"/>
        <a:ext cx="2608452" cy="707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80903-9683-405F-957A-FD21CFF40A89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23C6B-5244-43CC-945A-E01FE0ACD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23C6B-5244-43CC-945A-E01FE0ACDD8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0%D0%B9%D0%BD%D0%B8%D0%B9_%D0%A1%D0%B5%D0%B2%D0%B5%D1%8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hyperlink" Target="https://ru.wikipedia.org/wiki/%D0%9E%D1%85%D0%BE%D1%82%D1%81%D0%BA%D0%BE%D0%B5_%D0%BC%D0%BE%D1%80%D0%B5" TargetMode="External"/><Relationship Id="rId4" Type="http://schemas.openxmlformats.org/officeDocument/2006/relationships/hyperlink" Target="https://ru.wikipedia.org/wiki/%D0%A1%D0%B0%D1%85%D0%B0%D0%BB%D0%B8%D0%BD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chart" Target="../charts/char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chart" Target="../charts/char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chart" Target="../charts/char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18" Type="http://schemas.openxmlformats.org/officeDocument/2006/relationships/diagramColors" Target="../diagrams/colors7.xml"/><Relationship Id="rId3" Type="http://schemas.openxmlformats.org/officeDocument/2006/relationships/diagramData" Target="../diagrams/data4.xml"/><Relationship Id="rId21" Type="http://schemas.microsoft.com/office/2007/relationships/diagramDrawing" Target="../diagrams/drawing6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17" Type="http://schemas.openxmlformats.org/officeDocument/2006/relationships/diagramQuickStyle" Target="../diagrams/quickStyle7.xml"/><Relationship Id="rId2" Type="http://schemas.openxmlformats.org/officeDocument/2006/relationships/image" Target="../media/image5.png"/><Relationship Id="rId16" Type="http://schemas.openxmlformats.org/officeDocument/2006/relationships/diagramLayout" Target="../diagrams/layout7.xml"/><Relationship Id="rId20" Type="http://schemas.microsoft.com/office/2007/relationships/diagramDrawing" Target="../diagrams/drawing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5" Type="http://schemas.openxmlformats.org/officeDocument/2006/relationships/diagramQuickStyle" Target="../diagrams/quickStyle4.xml"/><Relationship Id="rId15" Type="http://schemas.openxmlformats.org/officeDocument/2006/relationships/diagramData" Target="../diagrams/data7.xml"/><Relationship Id="rId10" Type="http://schemas.openxmlformats.org/officeDocument/2006/relationships/diagramColors" Target="../diagrams/colors5.xml"/><Relationship Id="rId19" Type="http://schemas.microsoft.com/office/2007/relationships/diagramDrawing" Target="../diagrams/drawing4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Relationship Id="rId22" Type="http://schemas.microsoft.com/office/2007/relationships/diagramDrawing" Target="../diagrams/drawing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12" Type="http://schemas.microsoft.com/office/2007/relationships/diagramDrawing" Target="../diagrams/drawing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0.xml"/><Relationship Id="rId11" Type="http://schemas.microsoft.com/office/2007/relationships/diagramDrawing" Target="../diagrams/drawing10.xml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hyperlink" Target="https://dolinsk.sakhalin.gov.ru/local-gov/fin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arh-adm.ru/" TargetMode="External"/><Relationship Id="rId5" Type="http://schemas.openxmlformats.org/officeDocument/2006/relationships/hyperlink" Target="https://dolinsk.sakhalin.gov.ru/local-gov/fin/grajdanin/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309320"/>
            <a:ext cx="9144000" cy="5486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11560" y="5157192"/>
            <a:ext cx="47880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 ИСПОЛНЕНИЮ БЮДЖЕТА ЗА 2019 ГОД</a:t>
            </a:r>
            <a:endParaRPr kumimoji="0"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11560" y="3429000"/>
            <a:ext cx="47880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БЮДЖЕТ ДЛЯ ГРАЖДАН</a:t>
            </a:r>
            <a:endParaRPr lang="en-US" altLang="ko-KR" sz="4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4478" y="2154133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/>
        </p:nvGraphicFramePr>
        <p:xfrm>
          <a:off x="500063" y="1951038"/>
          <a:ext cx="4749800" cy="4101535"/>
        </p:xfrm>
        <a:graphic>
          <a:graphicData uri="http://schemas.openxmlformats.org/drawingml/2006/table">
            <a:tbl>
              <a:tblPr/>
              <a:tblGrid>
                <a:gridCol w="34066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31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681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33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sphere">
                      <a:fgClr>
                        <a:srgbClr val="FFD3A7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76 129</a:t>
                      </a: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sphere">
                      <a:fgClr>
                        <a:srgbClr val="FFD3A7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2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trellis">
                      <a:fgClr>
                        <a:schemeClr val="accent6">
                          <a:lumMod val="40000"/>
                          <a:lumOff val="60000"/>
                        </a:schemeClr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74 382</a:t>
                      </a: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trellis">
                      <a:fgClr>
                        <a:schemeClr val="accent6">
                          <a:lumMod val="40000"/>
                          <a:lumOff val="60000"/>
                        </a:schemeClr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74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CD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CD9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CD9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 в сфере образования</a:t>
                      </a: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75">
                      <a:fgClr>
                        <a:srgbClr val="C00000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CD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CD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CD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84 457</a:t>
                      </a:r>
                    </a:p>
                  </a:txBody>
                  <a:tcPr marL="68565" marR="68565" marT="0" marB="0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75">
                      <a:fgClr>
                        <a:srgbClr val="C00000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0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CD9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 в сфере культуры</a:t>
                      </a: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75">
                      <a:fgClr>
                        <a:srgbClr val="C00000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CD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80 701</a:t>
                      </a:r>
                    </a:p>
                  </a:txBody>
                  <a:tcPr marL="68565" marR="68565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75">
                      <a:fgClr>
                        <a:srgbClr val="C00000"/>
                      </a:fgClr>
                      <a:bgClr>
                        <a:schemeClr val="bg1">
                          <a:lumMod val="8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22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AE8A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AE8AA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68565" marR="68565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80">
                      <a:fgClr>
                        <a:srgbClr val="006600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AE8A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59 948</a:t>
                      </a:r>
                    </a:p>
                  </a:txBody>
                  <a:tcPr marL="68565" marR="68565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80">
                      <a:fgClr>
                        <a:srgbClr val="006600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14282" y="142852"/>
            <a:ext cx="5929354" cy="707886"/>
          </a:xfrm>
          <a:prstGeom prst="rect">
            <a:avLst/>
          </a:prstGeom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Средняя заработная плата отдельных категорий работников бюджетной сферы за 2019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929058" y="1522413"/>
            <a:ext cx="12786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600" b="1">
                <a:solidFill>
                  <a:srgbClr val="8B0000"/>
                </a:solidFill>
                <a:latin typeface="Arial" pitchFamily="34" charset="0"/>
                <a:cs typeface="Arial" pitchFamily="34" charset="0"/>
              </a:rPr>
              <a:t>   (рублей) </a:t>
            </a:r>
            <a:endParaRPr lang="ru-RU" altLang="ru-RU" sz="160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Диаграмма 1"/>
          <p:cNvGraphicFramePr>
            <a:graphicFrameLocks/>
          </p:cNvGraphicFramePr>
          <p:nvPr/>
        </p:nvGraphicFramePr>
        <p:xfrm>
          <a:off x="5353050" y="1717675"/>
          <a:ext cx="3043238" cy="4694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5" descr="\\Харламова-пк\2014г\БЮДЖЕТ 2014г\Информация ОТКРЫТЫЙ БЮДЖЕТ\БЮДЖЕТ ДЛЯ ГРАЖДАН\Картинки\main11916919_1d52def8a2f7d53c342dd135346292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6592">
            <a:off x="6078153" y="814180"/>
            <a:ext cx="2198380" cy="1504135"/>
          </a:xfrm>
          <a:prstGeom prst="wedgeRoundRectCallout">
            <a:avLst/>
          </a:prstGeom>
          <a:noFill/>
        </p:spPr>
      </p:pic>
      <p:sp>
        <p:nvSpPr>
          <p:cNvPr id="8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Финансовое управление МО ГО "Долинский"</a:t>
            </a: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3"/>
          <p:cNvSpPr>
            <a:spLocks noChangeArrowheads="1"/>
          </p:cNvSpPr>
          <p:nvPr/>
        </p:nvSpPr>
        <p:spPr bwMode="gray">
          <a:xfrm rot="5400000">
            <a:off x="211120" y="3081335"/>
            <a:ext cx="4708546" cy="227332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1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 rot="5400000">
            <a:off x="2928926" y="3000372"/>
            <a:ext cx="4714908" cy="242889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1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gray">
          <a:xfrm>
            <a:off x="4071944" y="3286125"/>
            <a:ext cx="2428881" cy="26314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100"/>
              </a:lnSpc>
            </a:pPr>
            <a:endParaRPr lang="ru-RU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Повышение заработной платы отдельным </a:t>
            </a:r>
            <a:endParaRPr lang="ru-RU" altLang="ru-RU" sz="130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категориям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работников </a:t>
            </a: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в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сферах образования и </a:t>
            </a:r>
            <a:endParaRPr lang="ru-RU" altLang="ru-RU" sz="130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культуры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осуществляется в соответствии с </a:t>
            </a:r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целевыми </a:t>
            </a:r>
            <a:r>
              <a:rPr lang="ru-RU" altLang="ru-RU" sz="1400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показателями</a:t>
            </a: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предусмотренных 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altLang="ru-RU" sz="13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дорожными картами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altLang="ru-RU" sz="13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в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соответствующих 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отраслях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в зависимости от сложившегося </a:t>
            </a:r>
            <a:endParaRPr lang="ru-RU" altLang="ru-RU" sz="130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среднемесячного дохода</a:t>
            </a:r>
          </a:p>
          <a:p>
            <a:pPr algn="ctr">
              <a:lnSpc>
                <a:spcPts val="1100"/>
              </a:lnSpc>
            </a:pPr>
            <a:r>
              <a:rPr lang="ru-RU" altLang="ru-RU" sz="13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от трудовой деятельности</a:t>
            </a:r>
          </a:p>
          <a:p>
            <a:pPr algn="ctr">
              <a:lnSpc>
                <a:spcPts val="1100"/>
              </a:lnSpc>
            </a:pPr>
            <a:endParaRPr lang="ru-RU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endParaRPr lang="ru-RU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100"/>
              </a:lnSpc>
            </a:pP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 rot="5400000">
            <a:off x="5464976" y="3036093"/>
            <a:ext cx="4786346" cy="228601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1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9" descr="RY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32" y="1285875"/>
            <a:ext cx="2286000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LB_circl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5" y="1357312"/>
            <a:ext cx="20716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YG_circle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44" y="1285875"/>
            <a:ext cx="2428881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714507" y="1571625"/>
            <a:ext cx="1643063" cy="312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altLang="ru-RU" sz="2000" b="1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МРОТ</a:t>
            </a:r>
            <a:endParaRPr lang="en-US" altLang="ru-RU" sz="1400" b="1">
              <a:solidFill>
                <a:srgbClr val="D13F1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286257" y="1714500"/>
            <a:ext cx="2000255" cy="8894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altLang="ru-RU" sz="1600" b="1" dirty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Отдельным </a:t>
            </a:r>
            <a:r>
              <a:rPr lang="ru-RU" altLang="ru-RU" sz="1600" b="1" dirty="0" smtClean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          категориям          работников</a:t>
            </a:r>
            <a:r>
              <a:rPr lang="en-US" altLang="ru-RU" sz="1600" b="1" dirty="0" smtClean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b="1" dirty="0" smtClean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               </a:t>
            </a:r>
            <a:r>
              <a:rPr lang="ru-RU" altLang="ru-RU" sz="13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по Указам Президента РФ</a:t>
            </a:r>
            <a:endParaRPr lang="en-US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5" descr="O_chevron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2" y="3000375"/>
            <a:ext cx="322263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 descr="O_chevron0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517" y="4214820"/>
            <a:ext cx="2921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6" descr="O_chevron0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68" y="3071811"/>
            <a:ext cx="28575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4"/>
          <p:cNvSpPr txBox="1">
            <a:spLocks noChangeArrowheads="1"/>
          </p:cNvSpPr>
          <p:nvPr/>
        </p:nvSpPr>
        <p:spPr bwMode="gray">
          <a:xfrm>
            <a:off x="1571605" y="3214686"/>
            <a:ext cx="1954213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Arial" pitchFamily="34" charset="0"/>
                <a:cs typeface="Arial" pitchFamily="34" charset="0"/>
              </a:rPr>
              <a:t>с 01.01.2019</a:t>
            </a:r>
            <a:r>
              <a:rPr lang="en-US" altLang="ru-RU" sz="14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=  </a:t>
            </a:r>
            <a:r>
              <a:rPr lang="ru-RU" altLang="ru-RU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23 688 </a:t>
            </a:r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руб.</a:t>
            </a:r>
            <a:endParaRPr lang="en-US" altLang="ru-RU" sz="1400" b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929455" y="1685484"/>
            <a:ext cx="1857375" cy="9576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altLang="ru-RU" sz="1600" b="1" dirty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Остальные </a:t>
            </a:r>
            <a:r>
              <a:rPr lang="ru-RU" altLang="ru-RU" sz="1600" b="1" dirty="0" smtClean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       категории          работников        </a:t>
            </a:r>
            <a:r>
              <a:rPr lang="ru-RU" altLang="ru-RU" sz="1600" b="1" dirty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бюджетной </a:t>
            </a:r>
            <a:r>
              <a:rPr lang="ru-RU" altLang="ru-RU" sz="1600" b="1" dirty="0" smtClean="0">
                <a:solidFill>
                  <a:srgbClr val="D13F11"/>
                </a:solidFill>
                <a:latin typeface="Arial" pitchFamily="34" charset="0"/>
                <a:cs typeface="Arial" pitchFamily="34" charset="0"/>
              </a:rPr>
              <a:t>        сферы</a:t>
            </a:r>
            <a:endParaRPr lang="en-US" altLang="ru-RU" sz="13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gray">
          <a:xfrm>
            <a:off x="6858017" y="4429132"/>
            <a:ext cx="207168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Arial" pitchFamily="34" charset="0"/>
                <a:cs typeface="Arial" pitchFamily="34" charset="0"/>
              </a:rPr>
              <a:t>с </a:t>
            </a:r>
            <a:r>
              <a:rPr lang="ru-RU" altLang="ru-RU" sz="1400" b="1" dirty="0" smtClean="0">
                <a:latin typeface="Arial" pitchFamily="34" charset="0"/>
                <a:cs typeface="Arial" pitchFamily="34" charset="0"/>
              </a:rPr>
              <a:t>01.01.2019</a:t>
            </a:r>
            <a:r>
              <a:rPr lang="en-US" alt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altLang="ru-RU" sz="1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= на</a:t>
            </a:r>
            <a:r>
              <a:rPr lang="ru-RU" altLang="ru-RU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20 </a:t>
            </a:r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%</a:t>
            </a:r>
            <a:endParaRPr lang="en-US" altLang="ru-RU" sz="1400" b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715141" y="3571876"/>
            <a:ext cx="2357438" cy="5031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altLang="ru-RU" sz="1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Предусмотрен рост </a:t>
            </a:r>
            <a:endParaRPr lang="ru-RU" altLang="ru-RU" sz="140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altLang="ru-RU" sz="1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заработной платы</a:t>
            </a:r>
            <a:endParaRPr lang="en-US" altLang="ru-RU" sz="1400" b="1" dirty="0">
              <a:solidFill>
                <a:srgbClr val="D13F1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85918" y="285728"/>
            <a:ext cx="6643734" cy="707886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Повышение заработной платы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работников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бюджетной сферы, (в рублях).</a:t>
            </a:r>
          </a:p>
        </p:txBody>
      </p:sp>
      <p:pic>
        <p:nvPicPr>
          <p:cNvPr id="33" name="Picture 16" descr="O_chevron0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68" y="4429133"/>
            <a:ext cx="28575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 Box 4"/>
          <p:cNvSpPr txBox="1">
            <a:spLocks noChangeArrowheads="1"/>
          </p:cNvSpPr>
          <p:nvPr/>
        </p:nvSpPr>
        <p:spPr bwMode="gray">
          <a:xfrm>
            <a:off x="1571605" y="4572008"/>
            <a:ext cx="1954213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Arial" pitchFamily="34" charset="0"/>
                <a:cs typeface="Arial" pitchFamily="34" charset="0"/>
              </a:rPr>
              <a:t>с </a:t>
            </a:r>
            <a:r>
              <a:rPr lang="ru-RU" altLang="ru-RU" sz="1400" b="1" dirty="0" smtClean="0">
                <a:latin typeface="Arial" pitchFamily="34" charset="0"/>
                <a:cs typeface="Arial" pitchFamily="34" charset="0"/>
              </a:rPr>
              <a:t>01.01.2020</a:t>
            </a:r>
            <a:r>
              <a:rPr lang="en-US" alt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altLang="ru-RU" sz="1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=  </a:t>
            </a:r>
            <a:r>
              <a:rPr lang="ru-RU" alt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25 473 </a:t>
            </a:r>
            <a:r>
              <a:rPr lang="ru-RU" altLang="ru-RU" sz="14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руб.</a:t>
            </a:r>
            <a:endParaRPr lang="en-US" altLang="ru-RU" sz="1400" b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167"/>
          <p:cNvGraphicFramePr>
            <a:graphicFrameLocks/>
          </p:cNvGraphicFramePr>
          <p:nvPr/>
        </p:nvGraphicFramePr>
        <p:xfrm>
          <a:off x="428596" y="1259414"/>
          <a:ext cx="8355042" cy="514293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6872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59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59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559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28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2018 г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2019 г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242627,7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324662,5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355671,1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490940,0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616925,0</a:t>
                      </a:r>
                      <a:endParaRPr lang="ru-RU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406937,7</a:t>
                      </a:r>
                      <a:endParaRPr lang="ru-RU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6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810159,4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1361521,7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958605,4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1778177,4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1620276,5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1559438,4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 и кинематография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149762,3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194230,7</a:t>
                      </a:r>
                      <a:endParaRPr lang="ru-RU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204456,7</a:t>
                      </a:r>
                      <a:endParaRPr lang="ru-RU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Охрана окружающей среды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2681,4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964,4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8040,4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214663,2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211021,7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219411,2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3852,3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77769,6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77816,0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Средств массовой информации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11093,1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12958,6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14395,7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Обслуживание  муниципального долга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43,4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44,6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                    </a:t>
                      </a: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3704000,2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4420375,2</a:t>
                      </a:r>
                    </a:p>
                  </a:txBody>
                  <a:tcPr marL="91438" marR="91438"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3804872,6</a:t>
                      </a:r>
                    </a:p>
                  </a:txBody>
                  <a:tcPr marL="91438" marR="91438" marT="45721" marB="45721" horzOverflow="overflow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Финансовое управление МО ГО "Долинский"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14546" y="142852"/>
            <a:ext cx="5309782" cy="1015663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Распределение расходов,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 сферам деятельности,   тыс. руб.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500034" y="1214422"/>
          <a:ext cx="8475662" cy="494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643174" y="214290"/>
            <a:ext cx="5025170" cy="1015663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Распределение расходов,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 сферам деятельности,   тыс. руб.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755576" y="1397000"/>
          <a:ext cx="8174142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Скругленная прямоугольная выноска 3"/>
          <p:cNvSpPr/>
          <p:nvPr/>
        </p:nvSpPr>
        <p:spPr>
          <a:xfrm>
            <a:off x="755576" y="2097845"/>
            <a:ext cx="1693408" cy="1031248"/>
          </a:xfrm>
          <a:prstGeom prst="wedgeRoundRectCallout">
            <a:avLst>
              <a:gd name="adj1" fmla="val 116158"/>
              <a:gd name="adj2" fmla="val 41"/>
              <a:gd name="adj3" fmla="val 16667"/>
            </a:avLst>
          </a:prstGeom>
          <a:solidFill>
            <a:srgbClr val="CAF1C5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0,4 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743221" y="4077072"/>
            <a:ext cx="1551657" cy="1157833"/>
          </a:xfrm>
          <a:prstGeom prst="wedgeRoundRectCallout">
            <a:avLst>
              <a:gd name="adj1" fmla="val 100662"/>
              <a:gd name="adj2" fmla="val 480"/>
              <a:gd name="adj3" fmla="val 16667"/>
            </a:avLst>
          </a:prstGeom>
          <a:solidFill>
            <a:srgbClr val="CCE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4,0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707904" y="1225550"/>
            <a:ext cx="1152128" cy="0"/>
          </a:xfrm>
          <a:prstGeom prst="line">
            <a:avLst/>
          </a:prstGeom>
          <a:ln w="28575" cmpd="thickThin">
            <a:solidFill>
              <a:srgbClr val="006600"/>
            </a:solidFill>
            <a:prstDash val="solid"/>
            <a:bevel/>
            <a:headEnd type="diamond"/>
            <a:tailEnd type="diamond"/>
          </a:ln>
          <a:effectLst>
            <a:innerShdw blurRad="114300">
              <a:srgbClr val="FFC000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06733" y="2205038"/>
            <a:ext cx="2519363" cy="0"/>
          </a:xfrm>
          <a:prstGeom prst="line">
            <a:avLst/>
          </a:prstGeom>
          <a:ln w="22225">
            <a:solidFill>
              <a:srgbClr val="0066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555778" y="4592542"/>
            <a:ext cx="2447925" cy="0"/>
          </a:xfrm>
          <a:prstGeom prst="line">
            <a:avLst/>
          </a:prstGeom>
          <a:ln w="22225">
            <a:solidFill>
              <a:srgbClr val="0066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войная стрелка влево/вправо 10"/>
          <p:cNvSpPr/>
          <p:nvPr/>
        </p:nvSpPr>
        <p:spPr>
          <a:xfrm>
            <a:off x="3492500" y="4321175"/>
            <a:ext cx="1366838" cy="7207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90,5 </a:t>
            </a:r>
            <a:r>
              <a:rPr lang="ru-RU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3776664" y="2097088"/>
            <a:ext cx="1081088" cy="5651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9,5 </a:t>
            </a:r>
            <a:r>
              <a:rPr lang="ru-RU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1538" y="214290"/>
            <a:ext cx="6858048" cy="1015663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Программные и </a:t>
            </a:r>
            <a:r>
              <a:rPr lang="ru-RU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непрограммные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расходы бюджета, млрд. руб.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одержимое 13"/>
          <p:cNvGraphicFramePr>
            <a:graphicFrameLocks noGrp="1"/>
          </p:cNvGraphicFramePr>
          <p:nvPr>
            <p:ph sz="half" idx="4294967295"/>
          </p:nvPr>
        </p:nvGraphicFramePr>
        <p:xfrm>
          <a:off x="1428728" y="1285861"/>
          <a:ext cx="7500991" cy="4601970"/>
        </p:xfrm>
        <a:graphic>
          <a:graphicData uri="http://schemas.openxmlformats.org/drawingml/2006/table">
            <a:tbl>
              <a:tblPr/>
              <a:tblGrid>
                <a:gridCol w="45266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54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45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442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21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муниципальной программы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2018 г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2019 г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2020 г (план)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216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Развитие образования муниципального образования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городской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округ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1 671 130,7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1581012,1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1611034,0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9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Развитие сферы культуры муниципального образования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Городской округ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238 615,5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303318,3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315667,0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73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Развитие физической культуры, спорта и повышение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эффективности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молодёжной политики муниципального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образования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городской округ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59 081,1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79203,0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79531,9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232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Обеспечение населения муниципального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образования</a:t>
                      </a: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городской округ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качественным жильём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300 814,5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641145,7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556786,0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840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Обеспечение населения муниципального образования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городской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округ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качественными услугами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жилищно-коммунального хозяйства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466 902,1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594344,8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300920,6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840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Обеспечение общественного порядка, противодействия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преступности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незаконному обороту наркотиков в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муниципальном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образовании городской округ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18 575,1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12751,9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21741,3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75432" y="220784"/>
            <a:ext cx="4596964" cy="707886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Программная структура расходов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тыс. 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одержимое 13"/>
          <p:cNvGraphicFramePr>
            <a:graphicFrameLocks noGrp="1"/>
          </p:cNvGraphicFramePr>
          <p:nvPr>
            <p:ph sz="half" idx="4294967295"/>
          </p:nvPr>
        </p:nvGraphicFramePr>
        <p:xfrm>
          <a:off x="571472" y="1402842"/>
          <a:ext cx="8280151" cy="4812240"/>
        </p:xfrm>
        <a:graphic>
          <a:graphicData uri="http://schemas.openxmlformats.org/drawingml/2006/table">
            <a:tbl>
              <a:tblPr/>
              <a:tblGrid>
                <a:gridCol w="51125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73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0579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 (план)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86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Охрана окружающей среды, воспроизводство и использование природных ресурсов в муниципальном образовании городской округ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2 681,4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6019,5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8040,4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59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Развитие транспортной инфраструктуры и дорожного хозяйства в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муниципальном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образовании городской округ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388 518,2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371317,6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274284,2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22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Стимулирование экономической активности в муниципальном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образовании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городской округ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12 741,5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19233,7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17246,2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661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Совершенствование системы муниципального управления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84 329,7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97193,4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133485,6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875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Газификация муниципального образования городской округ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43 348,1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87860,7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93227,4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4027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О создании благоприятных условий в целях привлечения медицинских работников для работы в учреждениях здравоохранения, расположенных на территории муниципального образования городской округ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1 915,4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2126,6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2160,0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7340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Развитие туризма в муниципальном образовании городской округ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9179,9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4027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Формирование современной городской среды на территории муниципального образования городской округ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Долинский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41 506,1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197535,1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75300" y="220784"/>
            <a:ext cx="4596964" cy="707886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Программная структура расходов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тыс. 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357438" y="1285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4" name="Содержимое 14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5003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14481" y="-142900"/>
            <a:ext cx="6858047" cy="1357322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Развитие образования в муниципальном</a:t>
            </a:r>
            <a:br>
              <a:rPr lang="ru-RU" sz="2000" dirty="0" smtClean="0"/>
            </a:br>
            <a:r>
              <a:rPr lang="ru-RU" sz="2000" dirty="0" smtClean="0"/>
              <a:t>образовании городской округ «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graphicFrame>
        <p:nvGraphicFramePr>
          <p:cNvPr id="15" name="Содержимое 20"/>
          <p:cNvGraphicFramePr>
            <a:graphicFrameLocks/>
          </p:cNvGraphicFramePr>
          <p:nvPr/>
        </p:nvGraphicFramePr>
        <p:xfrm>
          <a:off x="5040312" y="1071546"/>
          <a:ext cx="41036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285860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869" y="5715038"/>
            <a:ext cx="5572132" cy="1071548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3571869" y="5791818"/>
            <a:ext cx="575265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Бюджетные инвестиции: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рамках строительства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средней общеобразовательной школы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г.Долинске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оснащение актового зала (Национальный проект):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–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финансирование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41,9 млн.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443711" y="6467603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млн. руб.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Содержимое 14"/>
          <p:cNvGraphicFramePr>
            <a:graphicFrameLocks noGrp="1"/>
          </p:cNvGraphicFramePr>
          <p:nvPr>
            <p:ph sz="half" idx="1"/>
          </p:nvPr>
        </p:nvGraphicFramePr>
        <p:xfrm>
          <a:off x="3929058" y="1357298"/>
          <a:ext cx="500380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одержимое 20"/>
          <p:cNvGraphicFramePr>
            <a:graphicFrameLocks noGrp="1"/>
          </p:cNvGraphicFramePr>
          <p:nvPr>
            <p:ph sz="half" idx="4294967295"/>
          </p:nvPr>
        </p:nvGraphicFramePr>
        <p:xfrm>
          <a:off x="0" y="1428736"/>
          <a:ext cx="41036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32" y="-24"/>
            <a:ext cx="82296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Развитие сферы культуры в муниципальном образовании</a:t>
            </a:r>
            <a:br>
              <a:rPr lang="ru-RU" sz="2000" dirty="0" smtClean="0"/>
            </a:br>
            <a:r>
              <a:rPr lang="ru-RU" sz="2000" dirty="0" smtClean="0"/>
              <a:t>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857224" y="6143644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Млн. руб.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Картинки по запросу развитие культур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4572000"/>
            <a:ext cx="1500188" cy="1500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75" y="5072063"/>
            <a:ext cx="1500188" cy="1500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и по запросу развитие спорта"/>
          <p:cNvPicPr>
            <a:picLocks noChangeAspect="1" noChangeArrowheads="1"/>
          </p:cNvPicPr>
          <p:nvPr/>
        </p:nvPicPr>
        <p:blipFill>
          <a:blip r:embed="rId3" cstate="print"/>
          <a:srcRect b="62287"/>
          <a:stretch>
            <a:fillRect/>
          </a:stretch>
        </p:blipFill>
        <p:spPr bwMode="auto">
          <a:xfrm>
            <a:off x="5929322" y="1785926"/>
            <a:ext cx="2714644" cy="791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571625"/>
          <a:ext cx="9001125" cy="4695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28" y="71414"/>
            <a:ext cx="7572428" cy="1214446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Развитие физической культуры, спорта и повышение</a:t>
            </a:r>
            <a:br>
              <a:rPr lang="ru-RU" sz="2000" dirty="0" smtClean="0"/>
            </a:br>
            <a:r>
              <a:rPr lang="ru-RU" sz="2000" dirty="0" smtClean="0"/>
              <a:t>эффективности молодёжной политики муниципального</a:t>
            </a:r>
            <a:br>
              <a:rPr lang="ru-RU" sz="2000" dirty="0" smtClean="0"/>
            </a:br>
            <a:r>
              <a:rPr lang="ru-RU" sz="2000" dirty="0" smtClean="0"/>
              <a:t>образования 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pic>
        <p:nvPicPr>
          <p:cNvPr id="6" name="Picture 2" descr="Картинки по запросу развитие спорта"/>
          <p:cNvPicPr>
            <a:picLocks noChangeAspect="1" noChangeArrowheads="1"/>
          </p:cNvPicPr>
          <p:nvPr/>
        </p:nvPicPr>
        <p:blipFill>
          <a:blip r:embed="rId3" cstate="print"/>
          <a:srcRect t="62803"/>
          <a:stretch>
            <a:fillRect/>
          </a:stretch>
        </p:blipFill>
        <p:spPr bwMode="auto">
          <a:xfrm>
            <a:off x="6000760" y="5559525"/>
            <a:ext cx="2684123" cy="869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лок-схема: знак завершения 9"/>
          <p:cNvSpPr/>
          <p:nvPr/>
        </p:nvSpPr>
        <p:spPr>
          <a:xfrm>
            <a:off x="2312980" y="619918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928662" y="1428736"/>
            <a:ext cx="478634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До́линский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район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— административно-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территориальная единица (район), в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границах которой вместо упразднённого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одноимённого муниципального района 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образовано муниципальное образование 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городской округ 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До́линский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в Сахалинской области России.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Административный центр —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город Долинск.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5643570" y="5270857"/>
            <a:ext cx="335755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err="1">
                <a:latin typeface="Arial" pitchFamily="34" charset="0"/>
                <a:cs typeface="Arial" pitchFamily="34" charset="0"/>
              </a:rPr>
              <a:t>Долинский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 район приравнен к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районам</a:t>
            </a:r>
          </a:p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200" dirty="0">
                <a:latin typeface="Arial" pitchFamily="34" charset="0"/>
                <a:cs typeface="Arial" pitchFamily="34" charset="0"/>
                <a:hlinkClick r:id="rId3" tooltip="Крайний Север"/>
              </a:rPr>
              <a:t>Крайнего Севера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Расположен в юго-восточной части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острова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200" dirty="0">
                <a:latin typeface="Arial" pitchFamily="34" charset="0"/>
                <a:cs typeface="Arial" pitchFamily="34" charset="0"/>
                <a:hlinkClick r:id="rId4" tooltip="Сахалин"/>
              </a:rPr>
              <a:t>Сахалин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вдоль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побережья</a:t>
            </a:r>
          </a:p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200" dirty="0">
                <a:latin typeface="Arial" pitchFamily="34" charset="0"/>
                <a:cs typeface="Arial" pitchFamily="34" charset="0"/>
                <a:hlinkClick r:id="rId5" tooltip="Охотское море"/>
              </a:rPr>
              <a:t>Охотского моря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4" name="Picture 9" descr="ÐÐ¾Ð»Ð¸Ð½ÑÐºÐ¸Ð¹ ÑÐ°Ð¹Ð¾Ð½ Ð½Ð° ÐºÐ°ÑÑÐ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1285860"/>
            <a:ext cx="2857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571604" y="4000504"/>
          <a:ext cx="3571900" cy="2672352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20522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96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Населенный пункт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Численность </a:t>
                      </a:r>
                      <a:r>
                        <a:rPr lang="ru-RU" sz="900" dirty="0" smtClean="0">
                          <a:effectLst/>
                        </a:rPr>
                        <a:t>населения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Мо </a:t>
                      </a:r>
                      <a:r>
                        <a:rPr lang="ru-RU" sz="900" dirty="0" smtClean="0">
                          <a:effectLst/>
                        </a:rPr>
                        <a:t>«</a:t>
                      </a:r>
                      <a:r>
                        <a:rPr lang="ru-RU" sz="900" dirty="0" err="1" smtClean="0">
                          <a:effectLst/>
                        </a:rPr>
                        <a:t>Долинский</a:t>
                      </a:r>
                      <a:r>
                        <a:rPr lang="ru-RU" sz="900" dirty="0" smtClean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городской округ»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24001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с.</a:t>
                      </a:r>
                      <a:r>
                        <a:rPr lang="ru-RU" sz="900" baseline="0" dirty="0" smtClean="0">
                          <a:effectLst/>
                        </a:rPr>
                        <a:t> Арсентьевка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Быков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3564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8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Взморье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568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Октябрьское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101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Покровка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507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Ручьи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27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Советское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506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Сокол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3299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Сосновка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244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smtClean="0">
                          <a:effectLst/>
                        </a:rPr>
                        <a:t>Стародубское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2120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с. </a:t>
                      </a:r>
                      <a:r>
                        <a:rPr lang="ru-RU" sz="900" dirty="0" err="1" smtClean="0">
                          <a:effectLst/>
                        </a:rPr>
                        <a:t>Углезаводск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1343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С. Фирсово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34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Г. Долинск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11685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Административно-территориальное </a:t>
            </a:r>
            <a:br>
              <a:rPr lang="ru-RU" sz="2800" dirty="0" smtClean="0"/>
            </a:br>
            <a:r>
              <a:rPr lang="ru-RU" sz="2800" dirty="0" smtClean="0"/>
              <a:t>деление муниципального образования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" name="Содержимое 14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5003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Содержимое 20"/>
          <p:cNvGraphicFramePr>
            <a:graphicFrameLocks noGrp="1"/>
          </p:cNvGraphicFramePr>
          <p:nvPr>
            <p:ph sz="half" idx="4294967295"/>
          </p:nvPr>
        </p:nvGraphicFramePr>
        <p:xfrm>
          <a:off x="4932363" y="1600200"/>
          <a:ext cx="41036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Заголовок 4"/>
          <p:cNvSpPr>
            <a:spLocks noGrp="1"/>
          </p:cNvSpPr>
          <p:nvPr>
            <p:ph type="title"/>
          </p:nvPr>
        </p:nvSpPr>
        <p:spPr>
          <a:xfrm>
            <a:off x="142844" y="-24"/>
            <a:ext cx="82296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Обеспечение населения муниципального образования</a:t>
            </a:r>
            <a:br>
              <a:rPr lang="ru-RU" sz="2000" dirty="0" smtClean="0"/>
            </a:br>
            <a:r>
              <a:rPr lang="ru-RU" sz="2000" dirty="0" smtClean="0"/>
              <a:t>городской округ "Долинский" качественным жильём</a:t>
            </a:r>
            <a:endParaRPr lang="ru-RU" sz="2000" dirty="0"/>
          </a:p>
        </p:txBody>
      </p:sp>
      <p:pic>
        <p:nvPicPr>
          <p:cNvPr id="25" name="Picture 2" descr="Картинки по запросу иконка дома 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13" y="17145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Блок-схема: знак завершения 27"/>
          <p:cNvSpPr/>
          <p:nvPr/>
        </p:nvSpPr>
        <p:spPr>
          <a:xfrm>
            <a:off x="812782" y="6072206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18346582"/>
              </p:ext>
            </p:extLst>
          </p:nvPr>
        </p:nvGraphicFramePr>
        <p:xfrm>
          <a:off x="928662" y="1285860"/>
          <a:ext cx="8215338" cy="5072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85870" y="71414"/>
            <a:ext cx="82296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Обеспечение населения муниципального образования</a:t>
            </a:r>
            <a:br>
              <a:rPr lang="ru-RU" sz="2000" dirty="0" smtClean="0"/>
            </a:br>
            <a:r>
              <a:rPr lang="ru-RU" sz="2000" dirty="0" smtClean="0"/>
              <a:t> городской округ "Долинский" качественными</a:t>
            </a:r>
            <a:br>
              <a:rPr lang="ru-RU" sz="2000" dirty="0" smtClean="0"/>
            </a:br>
            <a:r>
              <a:rPr lang="ru-RU" sz="2000" dirty="0" smtClean="0"/>
              <a:t> услугами жилищно-коммунального хозяйства</a:t>
            </a:r>
            <a:endParaRPr lang="ru-RU" sz="2000" dirty="0"/>
          </a:p>
        </p:txBody>
      </p:sp>
      <p:pic>
        <p:nvPicPr>
          <p:cNvPr id="5" name="Picture 2" descr="Картинки по запросу жк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000636"/>
            <a:ext cx="1714512" cy="1738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лок-схема: знак завершения 8"/>
          <p:cNvSpPr/>
          <p:nvPr/>
        </p:nvSpPr>
        <p:spPr>
          <a:xfrm>
            <a:off x="3956054" y="600076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14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5003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Содержимое 20"/>
          <p:cNvGraphicFramePr>
            <a:graphicFrameLocks noGrp="1"/>
          </p:cNvGraphicFramePr>
          <p:nvPr>
            <p:ph sz="half" idx="4294967295"/>
          </p:nvPr>
        </p:nvGraphicFramePr>
        <p:xfrm>
          <a:off x="4932363" y="1600200"/>
          <a:ext cx="41036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285784" y="-24"/>
            <a:ext cx="91440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Обеспечение общественного порядка, противодействия</a:t>
            </a:r>
            <a:br>
              <a:rPr lang="ru-RU" sz="2000" dirty="0" smtClean="0"/>
            </a:br>
            <a:r>
              <a:rPr lang="ru-RU" sz="2000" dirty="0" smtClean="0"/>
              <a:t>преступности и незаконному обороту наркотиков в</a:t>
            </a:r>
            <a:br>
              <a:rPr lang="ru-RU" sz="2000" dirty="0" smtClean="0"/>
            </a:br>
            <a:r>
              <a:rPr lang="ru-RU" sz="2000" dirty="0" smtClean="0"/>
              <a:t>муниципальном образовании 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pic>
        <p:nvPicPr>
          <p:cNvPr id="6" name="Picture 2" descr="Картинки по запросу защит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5072063"/>
            <a:ext cx="21431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знак завершения 8"/>
          <p:cNvSpPr/>
          <p:nvPr/>
        </p:nvSpPr>
        <p:spPr>
          <a:xfrm>
            <a:off x="428596" y="619918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1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597656875"/>
              </p:ext>
            </p:extLst>
          </p:nvPr>
        </p:nvGraphicFramePr>
        <p:xfrm>
          <a:off x="0" y="1643063"/>
          <a:ext cx="5003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Содержимое 20"/>
          <p:cNvGraphicFramePr>
            <a:graphicFrameLocks noGrp="1"/>
          </p:cNvGraphicFramePr>
          <p:nvPr>
            <p:ph sz="half" idx="4294967295"/>
          </p:nvPr>
        </p:nvGraphicFramePr>
        <p:xfrm>
          <a:off x="4932363" y="1600200"/>
          <a:ext cx="41036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57308" y="71414"/>
            <a:ext cx="82296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Охрана окружающей среды, воспроизводство и</a:t>
            </a:r>
            <a:br>
              <a:rPr lang="ru-RU" sz="2000" dirty="0" smtClean="0"/>
            </a:br>
            <a:r>
              <a:rPr lang="ru-RU" sz="2000" dirty="0" smtClean="0"/>
              <a:t>использование природных ресурсов</a:t>
            </a:r>
            <a:br>
              <a:rPr lang="ru-RU" sz="2000" dirty="0" smtClean="0"/>
            </a:br>
            <a:r>
              <a:rPr lang="ru-RU" sz="2000" dirty="0" smtClean="0"/>
              <a:t>в муниципальном образовании 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3428992" y="600076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и по запросу охрана окружающей среды"/>
          <p:cNvPicPr>
            <a:picLocks noChangeAspect="1" noChangeArrowheads="1"/>
          </p:cNvPicPr>
          <p:nvPr/>
        </p:nvPicPr>
        <p:blipFill>
          <a:blip r:embed="rId5"/>
          <a:srcRect b="25070"/>
          <a:stretch>
            <a:fillRect/>
          </a:stretch>
        </p:blipFill>
        <p:spPr bwMode="auto">
          <a:xfrm rot="1110006">
            <a:off x="442913" y="3984625"/>
            <a:ext cx="278606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0726" y="71422"/>
            <a:ext cx="8633254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Развитие транспортной инфраструктуры и дорожного</a:t>
            </a:r>
            <a:br>
              <a:rPr lang="ru-RU" sz="2000" dirty="0" smtClean="0"/>
            </a:br>
            <a:r>
              <a:rPr lang="ru-RU" sz="2000" dirty="0" smtClean="0"/>
              <a:t>хозяйства в муниципальном образовании</a:t>
            </a:r>
            <a:br>
              <a:rPr lang="ru-RU" sz="2000" dirty="0" smtClean="0"/>
            </a:br>
            <a:r>
              <a:rPr lang="ru-RU" sz="2000" dirty="0" smtClean="0"/>
              <a:t>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527030" y="6143644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Картинки по запросу развитие транспор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4286250"/>
            <a:ext cx="23923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14"/>
          <p:cNvGraphicFramePr>
            <a:graphicFrameLocks noGrp="1"/>
          </p:cNvGraphicFramePr>
          <p:nvPr>
            <p:ph sz="half" idx="1"/>
          </p:nvPr>
        </p:nvGraphicFramePr>
        <p:xfrm>
          <a:off x="500034" y="1142984"/>
          <a:ext cx="5003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Содержимое 20"/>
          <p:cNvGraphicFramePr>
            <a:graphicFrameLocks noGrp="1"/>
          </p:cNvGraphicFramePr>
          <p:nvPr>
            <p:ph sz="half" idx="4294967295"/>
          </p:nvPr>
        </p:nvGraphicFramePr>
        <p:xfrm>
          <a:off x="5286380" y="1357298"/>
          <a:ext cx="41036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71422"/>
            <a:ext cx="9144000" cy="114300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Стимулирование экономической активности</a:t>
            </a:r>
            <a:br>
              <a:rPr lang="ru-RU" sz="2000" dirty="0" smtClean="0"/>
            </a:br>
            <a:r>
              <a:rPr lang="ru-RU" sz="2000" dirty="0" smtClean="0"/>
              <a:t>в муниципальном образовании</a:t>
            </a:r>
            <a:br>
              <a:rPr lang="ru-RU" sz="2000" dirty="0" smtClean="0"/>
            </a:br>
            <a:r>
              <a:rPr lang="ru-RU" sz="2000" dirty="0" smtClean="0"/>
              <a:t>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pic>
        <p:nvPicPr>
          <p:cNvPr id="6" name="Рисунок 5" descr="img-20130905135912-66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5429264"/>
            <a:ext cx="1643074" cy="9243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Блок-схема: знак завершения 12"/>
          <p:cNvSpPr/>
          <p:nvPr/>
        </p:nvSpPr>
        <p:spPr>
          <a:xfrm>
            <a:off x="7358082" y="6072206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80975" y="1428750"/>
          <a:ext cx="9144000" cy="3500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428660" y="-71462"/>
            <a:ext cx="9144000" cy="1285852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Совершенствование системы муниципального управления</a:t>
            </a:r>
            <a:endParaRPr lang="ru-RU" sz="2000" dirty="0"/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4143372" y="564357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Картинки по запросу Совершенствование системы муниципального 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" name="Picture 4" descr="Картинки по запросу Совершенствование системы муниципального управлен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929198"/>
            <a:ext cx="2286016" cy="1604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одержимое 1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435271311"/>
              </p:ext>
            </p:extLst>
          </p:nvPr>
        </p:nvGraphicFramePr>
        <p:xfrm>
          <a:off x="0" y="1600200"/>
          <a:ext cx="5003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Содержимое 2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1438559134"/>
              </p:ext>
            </p:extLst>
          </p:nvPr>
        </p:nvGraphicFramePr>
        <p:xfrm>
          <a:off x="5040313" y="1214422"/>
          <a:ext cx="41036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346" y="0"/>
            <a:ext cx="9144000" cy="1285852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Газификация муниципального образования</a:t>
            </a:r>
            <a:br>
              <a:rPr lang="ru-RU" sz="2000" dirty="0" smtClean="0"/>
            </a:br>
            <a:r>
              <a:rPr lang="ru-RU" sz="2000" dirty="0" smtClean="0"/>
              <a:t>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pic>
        <p:nvPicPr>
          <p:cNvPr id="6" name="Picture 2" descr="Картинки по запросу защит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5072063"/>
            <a:ext cx="21431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знак завершения 9"/>
          <p:cNvSpPr/>
          <p:nvPr/>
        </p:nvSpPr>
        <p:spPr>
          <a:xfrm>
            <a:off x="7715272" y="785794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714480" y="5500702"/>
            <a:ext cx="3786187" cy="1143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1714480" y="5786454"/>
            <a:ext cx="42862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площадки под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газозаправку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финансирование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4,5 млн. руб.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057308" y="142852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 создании благоприятных условий в целях привлечения</a:t>
            </a:r>
          </a:p>
          <a:p>
            <a:pPr marL="0"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медицинских работников для работы в учреждениях</a:t>
            </a:r>
          </a:p>
          <a:p>
            <a:pPr marL="0"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здравоохранения, расположенных на территории</a:t>
            </a:r>
          </a:p>
          <a:p>
            <a:pPr marL="0"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муниципального образования городской округ «Долинский»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56159672"/>
              </p:ext>
            </p:extLst>
          </p:nvPr>
        </p:nvGraphicFramePr>
        <p:xfrm>
          <a:off x="214282" y="1714488"/>
          <a:ext cx="8472518" cy="4699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8" descr="gerb-95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7143768" y="6143644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Картинки по запросу Развитие туризма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421922" y="2143116"/>
            <a:ext cx="4078772" cy="3764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14422"/>
          <a:ext cx="8686800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128586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Развитие туризма в муниципальном образовании</a:t>
            </a:r>
            <a:br>
              <a:rPr lang="ru-RU" sz="2000" dirty="0" smtClean="0"/>
            </a:br>
            <a:r>
              <a:rPr lang="ru-RU" sz="2000" dirty="0" smtClean="0"/>
              <a:t>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14313" y="6199188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285728"/>
            <a:ext cx="6638677" cy="52322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Основа для планирования бюджета</a:t>
            </a:r>
          </a:p>
        </p:txBody>
      </p:sp>
      <p:pic>
        <p:nvPicPr>
          <p:cNvPr id="5" name="Picture 2" descr="C:\Users\Server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790" y="1052736"/>
            <a:ext cx="5638800" cy="5657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42974" y="0"/>
            <a:ext cx="9144000" cy="1285860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/>
              <a:t>Формирование современной городской среды</a:t>
            </a:r>
            <a:br>
              <a:rPr lang="ru-RU" sz="2000" dirty="0" smtClean="0"/>
            </a:br>
            <a:r>
              <a:rPr lang="ru-RU" sz="2000" dirty="0" smtClean="0"/>
              <a:t>на территории муниципального образования</a:t>
            </a:r>
            <a:br>
              <a:rPr lang="ru-RU" sz="2000" dirty="0" smtClean="0"/>
            </a:br>
            <a:r>
              <a:rPr lang="ru-RU" sz="2000" dirty="0" smtClean="0"/>
              <a:t> городской округ "</a:t>
            </a:r>
            <a:r>
              <a:rPr lang="ru-RU" sz="2000" dirty="0" err="1" smtClean="0"/>
              <a:t>Долинский</a:t>
            </a:r>
            <a:r>
              <a:rPr lang="ru-RU" sz="2000" dirty="0" smtClean="0"/>
              <a:t>"</a:t>
            </a:r>
            <a:endParaRPr lang="ru-RU" sz="2000" dirty="0"/>
          </a:p>
        </p:txBody>
      </p:sp>
      <p:graphicFrame>
        <p:nvGraphicFramePr>
          <p:cNvPr id="9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857232"/>
          <a:ext cx="8686800" cy="5214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AutoShape 6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5572140"/>
            <a:ext cx="7072362" cy="114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857356" y="5699485"/>
            <a:ext cx="692948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Национальные проекты: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Благоустройство сквера с мемориалом памяти павшим УВОВ  и трудового фронта с. Быков;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Благоустройство сквера с мемориалом памяти павшим УВОВ  и трудового фронта с. Стародубское;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Благоустройство парка им. Ленина в г. Долинске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–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финансирование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73765962,73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76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71406" y="226066"/>
            <a:ext cx="8628611" cy="631166"/>
          </a:xfrm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/>
              <a:t>Бюджетные инвестиции в объекты </a:t>
            </a:r>
            <a:r>
              <a:rPr lang="ru-RU" sz="2000" dirty="0" smtClean="0"/>
              <a:t>капитального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строительства муниципальной собственности</a:t>
            </a:r>
          </a:p>
        </p:txBody>
      </p:sp>
      <p:graphicFrame>
        <p:nvGraphicFramePr>
          <p:cNvPr id="18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17980" y="1071547"/>
          <a:ext cx="8711737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72544" y="5113580"/>
            <a:ext cx="86286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Реконструкция инженерной и транспортной инфраструктуры ул. Пионерской в г. Долинске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Реконструкция Путепровода в г. Долинске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Газификация котельных и строительство распределительных газопроводов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</a:t>
            </a:r>
          </a:p>
          <a:p>
            <a:pPr marL="285750" indent="-28575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муниципальных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образованиях (г. Долинск, с. Стародубское)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1285852" y="1357298"/>
          <a:ext cx="7568250" cy="824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1285852" y="2365410"/>
          <a:ext cx="7568250" cy="86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285852" y="3445530"/>
          <a:ext cx="7568250" cy="86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285852" y="4525650"/>
          <a:ext cx="7568250" cy="86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2956" y="314246"/>
            <a:ext cx="916258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ДОЛГОВАЯ НАГРУЗКА МЕСТНОГО БЮДЖЕТА </a:t>
            </a: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500034" y="740764"/>
          <a:ext cx="896623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35241" y="142852"/>
            <a:ext cx="1794081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ГЛОССАРИЙ</a:t>
            </a: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-142908" y="357166"/>
            <a:ext cx="91440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Основные задачи на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2020 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год</a:t>
            </a:r>
          </a:p>
        </p:txBody>
      </p:sp>
      <p:sp>
        <p:nvSpPr>
          <p:cNvPr id="25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МО ГО "Долинский"</a:t>
            </a:r>
          </a:p>
        </p:txBody>
      </p:sp>
      <p:graphicFrame>
        <p:nvGraphicFramePr>
          <p:cNvPr id="13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42844" y="1214422"/>
          <a:ext cx="871543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1153994" y="770404"/>
          <a:ext cx="763284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1214414" y="2928934"/>
          <a:ext cx="7929586" cy="3740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36" y="240549"/>
            <a:ext cx="91440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ОТКРЫТОСТЬ И ПРОЗРАЧНОСТЬ БЮДЖЕТНЫХ ДАННЫХ</a:t>
            </a: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285728"/>
            <a:ext cx="57887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ИНИЦИАТИВНОЕ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БЮДЖЕТИРОВАНИЕ 2019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Финансовое управление МО ГО "Долинский"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14298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Развитие территорий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42873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Строительство спортивно-оздоровительного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лагеря г. Долинск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8860" y="420267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Молодежный бюджет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9" y="4478262"/>
            <a:ext cx="8429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Благоустройство сквера В.П. Чкалова с. Сокол</a:t>
            </a:r>
          </a:p>
          <a:p>
            <a:pPr algn="ctr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Обустройство смотровой площадки водопада «Быковские пороги» с.Быков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(в рамках проекта «Туристическая тропа здоровья»)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- Установка площадки для мини футбола в с.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Углезаводск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- Благоустройство футбольного поля на территории с Покровка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- Приобретение оборудования для школьного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историко-краевеческого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музея СОШ с. Взморье</a:t>
            </a:r>
          </a:p>
          <a:p>
            <a:pPr algn="ctr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Установка спортивной площадки" СОШ с.Советское (в рамках проекта 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«Спортивная площадка – беговая дорожка»)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- Установка катка "Кристалл" СОШ с.Стародубское</a:t>
            </a:r>
          </a:p>
          <a:p>
            <a:pPr algn="ctr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Приобретение интерактивной панели г.Долинск (в рамках проекта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«Интерактивное окно –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медиа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панель»)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- Благоустройство территории ЦРБ г.Долинска (в рамках проекта «Аллея отдыха»)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29124" y="1130842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Местных инициатив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1428736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Благоустройство сквера с мемориальным памяти павшим 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участникам ВОВ и трудового фронта в с.Взморье, пер.Горный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Server\Documents\Softros LAN Messenger\ФУ_Перматова_Ильмира_Хасиятуллаевна - 2020 Апрель 27\IMG-20191029-WA0013.jpg"/>
          <p:cNvPicPr>
            <a:picLocks noChangeAspect="1" noChangeArrowheads="1"/>
          </p:cNvPicPr>
          <p:nvPr/>
        </p:nvPicPr>
        <p:blipFill>
          <a:blip r:embed="rId3"/>
          <a:srcRect t="28273" b="12826"/>
          <a:stretch>
            <a:fillRect/>
          </a:stretch>
        </p:blipFill>
        <p:spPr bwMode="auto">
          <a:xfrm>
            <a:off x="5286380" y="1857364"/>
            <a:ext cx="2857520" cy="2244152"/>
          </a:xfrm>
          <a:prstGeom prst="rect">
            <a:avLst/>
          </a:prstGeom>
          <a:noFill/>
        </p:spPr>
      </p:pic>
      <p:pic>
        <p:nvPicPr>
          <p:cNvPr id="1027" name="Picture 3" descr="C:\Users\Server\Documents\Softros LAN Messenger\ФУ_Перматова_Ильмира_Хасиятуллаевна - 2020 Апрель 27 (1)\Спальные корпус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3822278" cy="1857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36" y="240549"/>
            <a:ext cx="91440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СВЕДЕНИЯ О РАСХОДАХ БЮДЖЕТА С УЧЕТОМ ЦЕЛЕВЫХ ГРУПП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7215206" y="1055673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8596" y="642918"/>
          <a:ext cx="6143668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071934" y="2714620"/>
          <a:ext cx="4786346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14348" y="4429132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– 515405,3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5857892"/>
            <a:ext cx="2143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Всего – 14704,4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571480"/>
            <a:ext cx="27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Дети дошкольного возраста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928670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Обеспечение образовательного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процесса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2" y="2143116"/>
            <a:ext cx="3643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Компенсация родительской платы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8860" y="4429132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– 515010,2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388" y="5857892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Всего – 14479,5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28" y="5500702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1538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дошкольника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2132" y="2786058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1390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дошкольника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Финансовое управление МО ГО "Долинский"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428596" y="314246"/>
            <a:ext cx="91440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СВЕДЕНИЯ О РАСХОДАХ БЮДЖЕТА С УЧЕТОМ ЦЕЛЕВЫХ ГРУПП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285720" y="1214422"/>
          <a:ext cx="635798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000364" y="692331"/>
            <a:ext cx="27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Дети школьного возраста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34" y="5929330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780698,5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107154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Обеспечение образовательного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процесса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28860" y="5929330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766302,2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28728" y="5500702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3007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школьника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5143504" y="1785926"/>
          <a:ext cx="4000496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5000627" y="4500570"/>
          <a:ext cx="3429024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Блок-схема: знак завершения 25"/>
          <p:cNvSpPr/>
          <p:nvPr/>
        </p:nvSpPr>
        <p:spPr>
          <a:xfrm>
            <a:off x="6858016" y="698483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3505" y="3571876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45315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1" y="3571876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42762,4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29256" y="1214422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Расходы на обеспечение горячим питанием школьников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0" y="6354569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00826" y="6354569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29189" y="426310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Расходы на содержание детей в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приемных семьях и семьях опекунов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43636" y="1643050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1924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школьника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5357826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132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школьника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36" y="240549"/>
            <a:ext cx="9144000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СВЕДЕНИЯ О РАСХОДАХ БЮДЖЕТА С УЧЕТОМ ЦЕЛЕВЫХ ГРУПП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7215206" y="1055673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8596" y="642918"/>
          <a:ext cx="6143668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071934" y="2714620"/>
          <a:ext cx="4786346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14348" y="4429132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4695,1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5976484"/>
            <a:ext cx="2143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Плановые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показатели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на 2019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год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10408,2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57148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Стимулирование экономической активности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928670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Развитие сельского хозяйства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57752" y="2143116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Развитие малого и среднего 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предпринимательства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8860" y="4429132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4695,1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388" y="5976484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Фактические показатели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За 2019 год</a:t>
            </a:r>
          </a:p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Всего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10703,4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5143512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33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получателя поддержки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256" y="2714620"/>
            <a:ext cx="21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33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получателя поддержки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-24"/>
            <a:ext cx="8715436" cy="1143000"/>
          </a:xfrm>
          <a:extLst/>
        </p:spPr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Основные характеристики</a:t>
            </a:r>
            <a:br>
              <a:rPr lang="ru-RU" sz="2800" dirty="0" smtClean="0"/>
            </a:br>
            <a:r>
              <a:rPr lang="ru-RU" sz="2800" dirty="0" smtClean="0"/>
              <a:t>бюджета    </a:t>
            </a:r>
            <a:r>
              <a:rPr lang="ru-RU" sz="1600" dirty="0" smtClean="0"/>
              <a:t> </a:t>
            </a:r>
            <a:endParaRPr lang="en-US" sz="1600" dirty="0" smtClean="0"/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gray">
          <a:xfrm>
            <a:off x="2843213" y="1557338"/>
            <a:ext cx="4991100" cy="1439862"/>
          </a:xfrm>
          <a:prstGeom prst="roundRect">
            <a:avLst>
              <a:gd name="adj" fmla="val 9144"/>
            </a:avLst>
          </a:prstGeom>
          <a:solidFill>
            <a:srgbClr val="E8DDFF">
              <a:alpha val="58038"/>
            </a:srgbClr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2857500" y="3284538"/>
            <a:ext cx="4991100" cy="1503362"/>
          </a:xfrm>
          <a:prstGeom prst="roundRect">
            <a:avLst>
              <a:gd name="adj" fmla="val 9144"/>
            </a:avLst>
          </a:prstGeom>
          <a:solidFill>
            <a:srgbClr val="B9EEED">
              <a:alpha val="49019"/>
            </a:srgbClr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gray">
          <a:xfrm>
            <a:off x="2124075" y="119697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gray">
          <a:xfrm>
            <a:off x="1485900" y="29464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>
            <a:off x="2195513" y="4941888"/>
            <a:ext cx="5662612" cy="1582737"/>
          </a:xfrm>
          <a:prstGeom prst="roundRect">
            <a:avLst>
              <a:gd name="adj" fmla="val 9144"/>
            </a:avLst>
          </a:prstGeom>
          <a:solidFill>
            <a:srgbClr val="C0C0C0">
              <a:alpha val="49019"/>
            </a:srgb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gray">
          <a:xfrm>
            <a:off x="900113" y="4581525"/>
            <a:ext cx="2438400" cy="1928813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9" name="WordArt 9"/>
          <p:cNvSpPr>
            <a:spLocks noChangeArrowheads="1" noChangeShapeType="1" noTextEdit="1"/>
          </p:cNvSpPr>
          <p:nvPr/>
        </p:nvSpPr>
        <p:spPr bwMode="gray">
          <a:xfrm rot="16200000">
            <a:off x="1716088" y="3668712"/>
            <a:ext cx="1295400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РАСХОДЫ</a:t>
            </a:r>
          </a:p>
        </p:txBody>
      </p:sp>
      <p:sp>
        <p:nvSpPr>
          <p:cNvPr id="30" name="WordArt 10"/>
          <p:cNvSpPr>
            <a:spLocks noChangeArrowheads="1" noChangeShapeType="1" noTextEdit="1"/>
          </p:cNvSpPr>
          <p:nvPr/>
        </p:nvSpPr>
        <p:spPr bwMode="gray">
          <a:xfrm rot="16200000">
            <a:off x="1097756" y="5534819"/>
            <a:ext cx="1370013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ДОХОДЫ</a:t>
            </a:r>
          </a:p>
        </p:txBody>
      </p:sp>
      <p:sp>
        <p:nvSpPr>
          <p:cNvPr id="31" name="WordArt 11"/>
          <p:cNvSpPr>
            <a:spLocks noChangeArrowheads="1" noChangeShapeType="1" noTextEdit="1"/>
          </p:cNvSpPr>
          <p:nvPr/>
        </p:nvSpPr>
        <p:spPr bwMode="gray">
          <a:xfrm rot="16200000">
            <a:off x="2373313" y="1954213"/>
            <a:ext cx="1355725" cy="415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ДЕФИЦИТ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gray">
          <a:xfrm>
            <a:off x="3643313" y="5357813"/>
            <a:ext cx="1728787" cy="103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336600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336600"/>
                </a:solidFill>
                <a:latin typeface="Arial Rounded MT Bold" pitchFamily="34" charset="0"/>
              </a:rPr>
              <a:t>3760183,0</a:t>
            </a:r>
            <a:endParaRPr lang="en-US" altLang="ru-RU" b="1" dirty="0">
              <a:solidFill>
                <a:srgbClr val="336600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336600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336600"/>
                </a:solidFill>
                <a:latin typeface="Arial Rounded MT Bold" pitchFamily="34" charset="0"/>
              </a:rPr>
              <a:t>4425671,0</a:t>
            </a:r>
            <a:endParaRPr lang="ru-RU" altLang="ru-RU" b="1" dirty="0">
              <a:solidFill>
                <a:srgbClr val="336600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 smtClean="0">
                <a:solidFill>
                  <a:srgbClr val="336600"/>
                </a:solidFill>
                <a:latin typeface="Arial Rounded MT Bold" pitchFamily="34" charset="0"/>
              </a:rPr>
              <a:t> </a:t>
            </a:r>
            <a:r>
              <a:rPr lang="en-US" altLang="ru-RU" b="1" dirty="0" smtClean="0">
                <a:solidFill>
                  <a:srgbClr val="336600"/>
                </a:solidFill>
                <a:latin typeface="Arial Rounded MT Bold" pitchFamily="34" charset="0"/>
              </a:rPr>
              <a:t>3766606,3</a:t>
            </a:r>
            <a:endParaRPr lang="ru-RU" altLang="ru-RU" b="1" dirty="0">
              <a:solidFill>
                <a:srgbClr val="336600"/>
              </a:solidFill>
              <a:latin typeface="Arial Rounded MT Bold" pitchFamily="34" charset="0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gray">
          <a:xfrm>
            <a:off x="4714875" y="1785938"/>
            <a:ext cx="2928938" cy="10341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 44689,6</a:t>
            </a:r>
            <a:endParaRPr lang="ru-RU" altLang="ru-RU" b="1" dirty="0">
              <a:solidFill>
                <a:srgbClr val="30178B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30178B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- 5295,8 (</a:t>
            </a:r>
            <a:r>
              <a:rPr lang="ru-RU" altLang="ru-RU" b="1" dirty="0" err="1" smtClean="0">
                <a:solidFill>
                  <a:srgbClr val="30178B"/>
                </a:solidFill>
                <a:latin typeface="Arial Rounded MT Bold" pitchFamily="34" charset="0"/>
              </a:rPr>
              <a:t>профицит</a:t>
            </a:r>
            <a:r>
              <a:rPr lang="ru-RU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)</a:t>
            </a:r>
            <a:endParaRPr lang="ru-RU" altLang="ru-RU" b="1" dirty="0">
              <a:solidFill>
                <a:srgbClr val="30178B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30178B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- 62606,1 (</a:t>
            </a:r>
            <a:r>
              <a:rPr lang="ru-RU" altLang="ru-RU" b="1" dirty="0" err="1" smtClean="0">
                <a:solidFill>
                  <a:srgbClr val="30178B"/>
                </a:solidFill>
                <a:latin typeface="Arial Rounded MT Bold" pitchFamily="34" charset="0"/>
              </a:rPr>
              <a:t>профицит</a:t>
            </a:r>
            <a:r>
              <a:rPr lang="ru-RU" altLang="ru-RU" b="1" dirty="0" smtClean="0">
                <a:solidFill>
                  <a:srgbClr val="30178B"/>
                </a:solidFill>
                <a:latin typeface="Arial Rounded MT Bold" pitchFamily="34" charset="0"/>
              </a:rPr>
              <a:t>)</a:t>
            </a:r>
            <a:endParaRPr lang="en-US" altLang="ru-RU" b="1" dirty="0">
              <a:solidFill>
                <a:srgbClr val="30178B"/>
              </a:solidFill>
              <a:latin typeface="Arial Rounded MT Bold" pitchFamily="34" charset="0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gray">
          <a:xfrm>
            <a:off x="4572000" y="3571875"/>
            <a:ext cx="1800225" cy="103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800080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800080"/>
                </a:solidFill>
                <a:latin typeface="Arial Rounded MT Bold" pitchFamily="34" charset="0"/>
              </a:rPr>
              <a:t>3804872,6</a:t>
            </a:r>
            <a:endParaRPr lang="en-US" altLang="ru-RU" b="1" dirty="0">
              <a:solidFill>
                <a:srgbClr val="800080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ru-RU" b="1" dirty="0">
                <a:solidFill>
                  <a:srgbClr val="800080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800080"/>
                </a:solidFill>
                <a:latin typeface="Arial Rounded MT Bold" pitchFamily="34" charset="0"/>
              </a:rPr>
              <a:t>4420375,2</a:t>
            </a:r>
            <a:endParaRPr lang="ru-RU" altLang="ru-RU" b="1" dirty="0">
              <a:solidFill>
                <a:srgbClr val="800080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altLang="ru-RU" b="1" dirty="0">
                <a:solidFill>
                  <a:srgbClr val="800080"/>
                </a:solidFill>
                <a:latin typeface="Arial Rounded MT Bold" pitchFamily="34" charset="0"/>
              </a:rPr>
              <a:t> </a:t>
            </a:r>
            <a:r>
              <a:rPr lang="ru-RU" altLang="ru-RU" b="1" dirty="0" smtClean="0">
                <a:solidFill>
                  <a:srgbClr val="800080"/>
                </a:solidFill>
                <a:latin typeface="Arial Rounded MT Bold" pitchFamily="34" charset="0"/>
              </a:rPr>
              <a:t>3704000,2</a:t>
            </a:r>
            <a:endParaRPr lang="en-US" altLang="ru-RU" b="1" dirty="0">
              <a:solidFill>
                <a:srgbClr val="800080"/>
              </a:solidFill>
              <a:latin typeface="Arial Rounded MT Bold" pitchFamily="34" charset="0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gray">
          <a:xfrm>
            <a:off x="3143250" y="1714500"/>
            <a:ext cx="882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2020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2019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2018</a:t>
            </a:r>
            <a:r>
              <a:rPr lang="en-US" altLang="ru-RU" sz="1400" b="1" dirty="0" smtClean="0">
                <a:solidFill>
                  <a:srgbClr val="FFFFFF"/>
                </a:solidFill>
              </a:rPr>
              <a:t>       </a:t>
            </a:r>
            <a:endParaRPr lang="en-US" altLang="ru-RU" sz="1400" b="1" dirty="0">
              <a:solidFill>
                <a:srgbClr val="FFFFFF"/>
              </a:solidFill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gray">
          <a:xfrm>
            <a:off x="2428860" y="3494095"/>
            <a:ext cx="882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2020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2019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2018</a:t>
            </a:r>
            <a:r>
              <a:rPr lang="en-US" altLang="ru-RU" sz="1400" b="1" dirty="0" smtClean="0">
                <a:solidFill>
                  <a:srgbClr val="FFFFFF"/>
                </a:solidFill>
              </a:rPr>
              <a:t>       </a:t>
            </a:r>
            <a:endParaRPr lang="en-US" altLang="ru-RU" sz="1400" b="1" dirty="0">
              <a:solidFill>
                <a:srgbClr val="FFFFFF"/>
              </a:solidFill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gray">
          <a:xfrm>
            <a:off x="1857356" y="5351483"/>
            <a:ext cx="882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2020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2019</a:t>
            </a:r>
            <a:endParaRPr lang="en-US" altLang="ru-RU" sz="1600" b="1" dirty="0">
              <a:solidFill>
                <a:srgbClr val="FFFFFF"/>
              </a:solidFill>
              <a:latin typeface="Arial Rounded MT Bold" pitchFamily="34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FF"/>
                </a:solidFill>
                <a:latin typeface="Arial Rounded MT Bold" pitchFamily="34" charset="0"/>
              </a:rPr>
              <a:t>2018</a:t>
            </a:r>
            <a:r>
              <a:rPr lang="en-US" altLang="ru-RU" sz="1400" b="1" dirty="0" smtClean="0">
                <a:solidFill>
                  <a:srgbClr val="FFFFFF"/>
                </a:solidFill>
              </a:rPr>
              <a:t>       </a:t>
            </a:r>
            <a:endParaRPr lang="en-US" altLang="ru-RU" sz="1400" b="1" dirty="0">
              <a:solidFill>
                <a:srgbClr val="FFFFFF"/>
              </a:solidFill>
            </a:endParaRPr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7941297" y="6391275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тыс. руб.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6"/>
          <p:cNvSpPr txBox="1">
            <a:spLocks/>
          </p:cNvSpPr>
          <p:nvPr/>
        </p:nvSpPr>
        <p:spPr>
          <a:xfrm>
            <a:off x="-1428750" y="6572250"/>
            <a:ext cx="6929438" cy="457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Финансовое управление МО ГО "Долинский"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714412" y="457122"/>
            <a:ext cx="9501254" cy="400110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ПОВЫШЕНИЕ БЮДЖЕТНОЙ И ФИНАНСОВОЙ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ГРАМОТНОСТИ НАСЕЛЕНИЯ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5" name="Picture 2" descr="C:\Users\Server\Desktop\7716_x922.jpg"/>
          <p:cNvPicPr>
            <a:picLocks noChangeAspect="1" noChangeArrowheads="1"/>
          </p:cNvPicPr>
          <p:nvPr/>
        </p:nvPicPr>
        <p:blipFill>
          <a:blip r:embed="rId3"/>
          <a:srcRect l="967" t="958" r="1547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олна 2" descr="60%"/>
          <p:cNvSpPr>
            <a:spLocks noChangeArrowheads="1"/>
          </p:cNvSpPr>
          <p:nvPr/>
        </p:nvSpPr>
        <p:spPr bwMode="auto">
          <a:xfrm>
            <a:off x="0" y="188913"/>
            <a:ext cx="9144000" cy="2000250"/>
          </a:xfrm>
          <a:prstGeom prst="wave">
            <a:avLst>
              <a:gd name="adj1" fmla="val 12500"/>
              <a:gd name="adj2" fmla="val 0"/>
            </a:avLst>
          </a:prstGeom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                     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Брошюра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 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«БЮДЖЕТ ДЛЯ ГРАЖДАН»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                                        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подготовлена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финансовым управлением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                                                                          МО ГО «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Долинский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                                                                                                                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2020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г.</a:t>
            </a: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2915816" y="2257207"/>
            <a:ext cx="5857875" cy="1200329"/>
          </a:xfrm>
          <a:prstGeom prst="rect">
            <a:avLst/>
          </a:prstGeom>
          <a:noFill/>
          <a:ln w="25400" cmpd="thinThick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Свои предложения и замечания по </a:t>
            </a:r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отчету об исполнении бюджета направляйте </a:t>
            </a:r>
          </a:p>
          <a:p>
            <a:pPr algn="ctr" eaLnBrk="1" hangingPunct="1">
              <a:defRPr/>
            </a:pPr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по </a:t>
            </a:r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адресу:</a:t>
            </a:r>
            <a:r>
              <a:rPr lang="en-US" dirty="0">
                <a:solidFill>
                  <a:srgbClr val="006600"/>
                </a:solidFill>
                <a:latin typeface="Arial Black" pitchFamily="34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 eaLnBrk="1" hangingPunct="1">
              <a:defRPr/>
            </a:pPr>
            <a:r>
              <a:rPr lang="en-US" u="sng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dolinsk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@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fu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.</a:t>
            </a:r>
            <a:r>
              <a:rPr lang="en-US" u="sng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adm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.</a:t>
            </a:r>
            <a:r>
              <a:rPr lang="en-US" u="sng" dirty="0" err="1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sakhalin</a:t>
            </a:r>
            <a:endParaRPr lang="ru-RU" u="sng" dirty="0">
              <a:solidFill>
                <a:schemeClr val="tx2">
                  <a:lumMod val="50000"/>
                </a:schemeClr>
              </a:solidFill>
              <a:latin typeface="Arial CYR" pitchFamily="34" charset="0"/>
              <a:cs typeface="Arial CYR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29313"/>
            <a:ext cx="9144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erb-95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9" y="2357430"/>
            <a:ext cx="128585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71750" y="4286250"/>
            <a:ext cx="6286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Развернутые сведения </a:t>
            </a:r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отчёта об исполнении бюджета МО </a:t>
            </a:r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ГО Долинский представлены на </a:t>
            </a:r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сайте</a:t>
            </a:r>
          </a:p>
          <a:p>
            <a:pPr algn="ctr"/>
            <a:r>
              <a:rPr lang="en-US" b="1" dirty="0" smtClean="0">
                <a:hlinkClick r:id="rId5"/>
              </a:rPr>
              <a:t>https://dolinsk.sakhalin.gov.ru/local-gov/fin/grajdanin/</a:t>
            </a:r>
            <a:endParaRPr lang="ru-RU" b="1" dirty="0">
              <a:solidFill>
                <a:srgbClr val="006600"/>
              </a:solidFill>
              <a:latin typeface="Arial Black" pitchFamily="34" charset="0"/>
              <a:hlinkClick r:id="rId6"/>
            </a:endParaRP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3000375" y="3571875"/>
            <a:ext cx="51317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Страница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6600"/>
                </a:solidFill>
                <a:latin typeface="Arial Black" pitchFamily="34" charset="0"/>
              </a:rPr>
              <a:t>ФУ</a:t>
            </a:r>
          </a:p>
          <a:p>
            <a:pPr algn="ctr"/>
            <a:r>
              <a:rPr lang="en-US" b="1" dirty="0" smtClean="0">
                <a:hlinkClick r:id="rId7"/>
              </a:rPr>
              <a:t>https://dolinsk.sakhalin.gov.ru/local-gov/fin</a:t>
            </a:r>
            <a:endParaRPr lang="ru-RU" b="1" dirty="0">
              <a:solidFill>
                <a:srgbClr val="006600"/>
              </a:solidFill>
              <a:latin typeface="Arial Black" pitchFamily="34" charset="0"/>
              <a:hlinkClick r:id="rId6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1"/>
          <p:cNvGraphicFramePr>
            <a:graphicFrameLocks/>
          </p:cNvGraphicFramePr>
          <p:nvPr/>
        </p:nvGraphicFramePr>
        <p:xfrm>
          <a:off x="501650" y="1438275"/>
          <a:ext cx="8196263" cy="5129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chart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47692">
            <a:off x="152400" y="436563"/>
            <a:ext cx="2120900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"/>
          <p:cNvSpPr txBox="1"/>
          <p:nvPr/>
        </p:nvSpPr>
        <p:spPr>
          <a:xfrm>
            <a:off x="4714875" y="5357813"/>
            <a:ext cx="4214813" cy="1000125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ru-RU" sz="2400" b="1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286500" y="1571625"/>
            <a:ext cx="2643188" cy="64293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ru-RU" sz="2000" b="1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71500" y="4572000"/>
            <a:ext cx="8229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algn="just">
              <a:lnSpc>
                <a:spcPct val="80000"/>
              </a:lnSpc>
              <a:defRPr/>
            </a:pPr>
            <a:endParaRPr lang="ru-RU" sz="32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714375" y="3929063"/>
            <a:ext cx="82296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algn="just">
              <a:lnSpc>
                <a:spcPct val="80000"/>
              </a:lnSpc>
              <a:defRPr/>
            </a:pPr>
            <a:endParaRPr lang="ru-RU" sz="3200" kern="0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1000100" y="117439"/>
            <a:ext cx="7888287" cy="954107"/>
          </a:xfrm>
          <a:prstGeom prst="rect">
            <a:avLst/>
          </a:prstGeom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ДОХОДЫ БЮДЖЕТА </a:t>
            </a: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7941297" y="6391275"/>
            <a:ext cx="1187450" cy="301625"/>
          </a:xfrm>
          <a:prstGeom prst="flowChartTermina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тыс. руб.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67"/>
          <p:cNvGraphicFramePr>
            <a:graphicFrameLocks noGrp="1"/>
          </p:cNvGraphicFramePr>
          <p:nvPr>
            <p:ph idx="4294967295"/>
          </p:nvPr>
        </p:nvGraphicFramePr>
        <p:xfrm>
          <a:off x="214313" y="1428750"/>
          <a:ext cx="6643734" cy="507209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7852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41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14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528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97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Наименование показателя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(отчет)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(отчет)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(отчет)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5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Среднегодовая численность постоянного населения, чел.</a:t>
                      </a:r>
                      <a:endParaRPr kumimoji="0" lang="en-US" sz="1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24,21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5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Численность зарегистрированных безработных,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3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номинальная начисленная заработная плата, руб.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46106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48549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59325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6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Прожиточный минимум, руб.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14,1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Ввод в действие жилых домов, кв.м. общей площади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14381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7021,0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85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Число субъектов малого предпринимательства, ед.</a:t>
                      </a:r>
                      <a:endParaRPr kumimoji="0" lang="en-US" sz="1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872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85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Дефицит (-), </a:t>
                      </a:r>
                      <a:r>
                        <a:rPr kumimoji="0" lang="ru-RU" sz="13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профицит</a:t>
                      </a: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(+) бюджета, тыс.руб.</a:t>
                      </a:r>
                      <a:endParaRPr kumimoji="0" lang="en-US" sz="1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-184,9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+62,6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+5,3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1433" marR="91433" marT="45726" marB="45726" anchor="ctr" horzOverflow="overflow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Rectangle 167"/>
          <p:cNvSpPr>
            <a:spLocks noChangeArrowheads="1"/>
          </p:cNvSpPr>
          <p:nvPr/>
        </p:nvSpPr>
        <p:spPr bwMode="auto">
          <a:xfrm>
            <a:off x="294210" y="-170573"/>
            <a:ext cx="7992566" cy="1384995"/>
          </a:xfrm>
          <a:prstGeom prst="rect">
            <a:avLst/>
          </a:prstGeom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Основные прогнозные показатели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социально-экономического развития Долинского района 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858016" y="1897062"/>
            <a:ext cx="2500330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среднегодовая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численность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постоянного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населения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уменьшилась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2019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году в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связи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 оттоком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из района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жителей;</a:t>
            </a: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среднемесячная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заработная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плата увеличилась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 связи с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повышением заработной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платы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 01.01.2019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20% в 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бюджетных учреждениях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67" y="430001"/>
            <a:ext cx="285752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1500166" y="1340768"/>
          <a:ext cx="7536330" cy="508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69103" y="142852"/>
            <a:ext cx="8317805" cy="819944"/>
          </a:xfrm>
          <a:prstGeom prst="rect">
            <a:avLst/>
          </a:prstGeom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Источники доходов бюджета -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денежные средства, поступающие в бюджет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gerb-9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1438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101" y="338121"/>
            <a:ext cx="7996237" cy="733425"/>
          </a:xfrm>
          <a:prstGeom prst="rect">
            <a:avLst/>
          </a:prstGeom>
          <a:extLst/>
        </p:spPr>
        <p:txBody>
          <a:bodyPr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Основные направления налоговой политики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Прямоугольник 12"/>
          <p:cNvSpPr>
            <a:spLocks noChangeArrowheads="1"/>
          </p:cNvSpPr>
          <p:nvPr/>
        </p:nvSpPr>
        <p:spPr bwMode="auto">
          <a:xfrm>
            <a:off x="4286250" y="3357563"/>
            <a:ext cx="4857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ru-RU" altLang="ru-RU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793780" y="1196975"/>
            <a:ext cx="8064500" cy="2519363"/>
            <a:chOff x="35284" y="-1156480"/>
            <a:chExt cx="7498999" cy="3259655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5284" y="-1156480"/>
              <a:ext cx="7498999" cy="3259655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12806" y="-951083"/>
              <a:ext cx="7181620" cy="30200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b="1" i="1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1. Совершенствование налогового администрирования: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buFont typeface="Wingdings" pitchFamily="2" charset="2"/>
                <a:buChar char="Ø"/>
                <a:defRPr/>
              </a:pPr>
              <a:r>
                <a:rPr lang="ru-RU" sz="1600" b="1" i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ru-RU" sz="160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выявление 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используемых не по целевому назначению или неиспользуемых земель сельскохозяйственного назначения для применения к ним повышенной арендной ставки</a:t>
              </a:r>
              <a:r>
                <a:rPr lang="ru-RU" sz="160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;</a:t>
              </a:r>
              <a:endPara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buFont typeface="Wingdings" pitchFamily="2" charset="2"/>
                <a:buChar char="Ø"/>
                <a:defRPr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вовлечению </a:t>
              </a:r>
              <a:r>
                <a:rPr lang="ru-RU" sz="160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налоговый 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оборот земельных участков и объектов </a:t>
              </a:r>
              <a:r>
                <a:rPr lang="ru-RU" sz="160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капитального строительства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по которым не определены правообладатели</a:t>
              </a:r>
              <a:r>
                <a:rPr lang="ru-RU" sz="1600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;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buFont typeface="Wingdings" pitchFamily="2" charset="2"/>
                <a:buChar char="Ø"/>
                <a:defRPr/>
              </a:pPr>
              <a:r>
                <a:rPr lang="ru-RU" sz="1600" dirty="0" smtClean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проведение оценки эффективности и востребованности предоставления налоговых льгот по местным налогам.</a:t>
              </a:r>
            </a:p>
            <a:p>
              <a:pPr defTabSz="889000" eaLnBrk="1" fontAlgn="auto" hangingPunct="1">
                <a:lnSpc>
                  <a:spcPct val="90000"/>
                </a:lnSpc>
                <a:spcAft>
                  <a:spcPct val="35000"/>
                </a:spcAft>
                <a:buFont typeface="Wingdings" pitchFamily="2" charset="2"/>
                <a:buChar char="§"/>
                <a:defRPr/>
              </a:pPr>
              <a:endParaRPr lang="ru-RU"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Скругленный прямоугольник 8"/>
          <p:cNvSpPr/>
          <p:nvPr/>
        </p:nvSpPr>
        <p:spPr bwMode="auto">
          <a:xfrm>
            <a:off x="357158" y="5535613"/>
            <a:ext cx="7792103" cy="10731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 bwMode="auto">
          <a:xfrm>
            <a:off x="571472" y="5684838"/>
            <a:ext cx="7419975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6200" tIns="76200" rIns="76200" bIns="76200" spcCol="1270" anchor="ctr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667685" y="3789040"/>
            <a:ext cx="7792103" cy="16474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14" name="Прямоугольник 22"/>
          <p:cNvSpPr>
            <a:spLocks noChangeArrowheads="1"/>
          </p:cNvSpPr>
          <p:nvPr/>
        </p:nvSpPr>
        <p:spPr bwMode="auto">
          <a:xfrm>
            <a:off x="771525" y="4059250"/>
            <a:ext cx="7697788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890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ru-RU" altLang="ru-RU" sz="1500" b="1" i="1" dirty="0">
                <a:latin typeface="Arial" pitchFamily="34" charset="0"/>
                <a:cs typeface="Arial" pitchFamily="34" charset="0"/>
              </a:rPr>
              <a:t>2.  Развитие налогового потенциала района:</a:t>
            </a:r>
          </a:p>
          <a:p>
            <a:pPr defTabSz="889000" eaLnBrk="1" hangingPunct="1">
              <a:lnSpc>
                <a:spcPct val="90000"/>
              </a:lnSpc>
              <a:spcAft>
                <a:spcPct val="35000"/>
              </a:spcAft>
              <a:buFont typeface="Wingdings" pitchFamily="2" charset="2"/>
              <a:buChar char="Ø"/>
            </a:pPr>
            <a:r>
              <a:rPr lang="ru-RU" altLang="ru-RU" sz="1500" b="1" dirty="0">
                <a:latin typeface="Arial" pitchFamily="34" charset="0"/>
                <a:cs typeface="Arial" pitchFamily="34" charset="0"/>
              </a:rPr>
              <a:t>  </a:t>
            </a:r>
            <a:r>
              <a:rPr lang="ru-RU" altLang="ru-RU" sz="1500" dirty="0">
                <a:latin typeface="Arial" pitchFamily="34" charset="0"/>
                <a:cs typeface="Arial" pitchFamily="34" charset="0"/>
              </a:rPr>
              <a:t>создание благоприятных условий для развития среднего и малого бизнеса; </a:t>
            </a:r>
          </a:p>
          <a:p>
            <a:pPr defTabSz="889000" eaLnBrk="1" hangingPunct="1">
              <a:lnSpc>
                <a:spcPct val="90000"/>
              </a:lnSpc>
              <a:spcAft>
                <a:spcPct val="35000"/>
              </a:spcAft>
              <a:buFont typeface="Wingdings" pitchFamily="2" charset="2"/>
              <a:buChar char="Ø"/>
            </a:pPr>
            <a:r>
              <a:rPr lang="ru-RU" altLang="ru-RU" sz="1500" dirty="0">
                <a:latin typeface="Arial" pitchFamily="34" charset="0"/>
                <a:cs typeface="Arial" pitchFamily="34" charset="0"/>
              </a:rPr>
              <a:t>   проведение мероприятий по выявлению, постановке на налоговый учет и привлечению к налогообложению хозяйствующих субъектов.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1289" y="5786454"/>
            <a:ext cx="7391173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500" b="1" i="1" dirty="0" smtClean="0">
                <a:latin typeface="Arial" pitchFamily="34" charset="0"/>
                <a:cs typeface="Arial" pitchFamily="34" charset="0"/>
              </a:rPr>
              <a:t>3. Увеличение поступления неналоговых доходов в бюджет:</a:t>
            </a:r>
          </a:p>
          <a:p>
            <a:pPr defTabSz="889000">
              <a:lnSpc>
                <a:spcPct val="90000"/>
              </a:lnSpc>
              <a:spcAft>
                <a:spcPct val="35000"/>
              </a:spcAft>
              <a:buFont typeface="Wingdings" pitchFamily="2" charset="2"/>
              <a:buChar char="Ø"/>
              <a:defRPr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   совершенствование управления муниципальной собственностью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gerb-95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42899"/>
            <a:ext cx="253646" cy="34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7465166" y="1278300"/>
            <a:ext cx="1578995" cy="4913213"/>
          </a:xfrm>
          <a:prstGeom prst="roundRect">
            <a:avLst/>
          </a:prstGeom>
          <a:gradFill>
            <a:gsLst>
              <a:gs pos="25000">
                <a:srgbClr val="E8FFAB">
                  <a:alpha val="86000"/>
                </a:srgbClr>
              </a:gs>
              <a:gs pos="0">
                <a:srgbClr val="CCFF66">
                  <a:tint val="66000"/>
                  <a:satMod val="160000"/>
                </a:srgbClr>
              </a:gs>
              <a:gs pos="50000">
                <a:srgbClr val="CCFF66">
                  <a:tint val="44500"/>
                  <a:satMod val="160000"/>
                </a:srgbClr>
              </a:gs>
              <a:gs pos="100000">
                <a:srgbClr val="CCFF66">
                  <a:tint val="23500"/>
                  <a:satMod val="160000"/>
                </a:srgbClr>
              </a:gs>
            </a:gsLst>
            <a:path path="circle">
              <a:fillToRect t="100000" r="100000"/>
            </a:path>
          </a:gra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ru-RU" sz="1600" dirty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Обеспечение устойчивости и </a:t>
            </a:r>
            <a:r>
              <a:rPr lang="ru-RU" sz="1600" dirty="0" err="1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сбалансиро</a:t>
            </a: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pPr algn="ctr" eaLnBrk="1" hangingPunct="1">
              <a:defRPr/>
            </a:pPr>
            <a:r>
              <a:rPr lang="ru-RU" sz="1600" dirty="0" err="1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ванности</a:t>
            </a: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бюджетной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системы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района и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безусловное </a:t>
            </a:r>
            <a:endParaRPr lang="ru-RU" sz="1600" dirty="0" smtClean="0">
              <a:solidFill>
                <a:schemeClr val="accent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исполнение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принятых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обязательств наиболее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эффективным способом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 rot="10800000" flipV="1">
            <a:off x="1114544" y="1064002"/>
            <a:ext cx="5643588" cy="504825"/>
          </a:xfrm>
          <a:prstGeom prst="roundRect">
            <a:avLst/>
          </a:prstGeom>
          <a:solidFill>
            <a:srgbClr val="92D050">
              <a:alpha val="56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Сохранение социальной направленности бюджета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4544" y="2207002"/>
            <a:ext cx="5643588" cy="714375"/>
          </a:xfrm>
          <a:prstGeom prst="roundRect">
            <a:avLst/>
          </a:prstGeom>
          <a:solidFill>
            <a:srgbClr val="FFE3D1">
              <a:alpha val="82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Повышение зарплаты работникам бюджетной сферы исходя из прогнозного среднемесячного дохода от трудовой деятельности и соотношения, предусмотренного «дорожными картами»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14544" y="1635502"/>
            <a:ext cx="5643588" cy="500063"/>
          </a:xfrm>
          <a:prstGeom prst="roundRect">
            <a:avLst/>
          </a:prstGeom>
          <a:solidFill>
            <a:srgbClr val="66FFFF">
              <a:alpha val="78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Приоритет – действующие расходные обязательства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14544" y="3564315"/>
            <a:ext cx="5643588" cy="571500"/>
          </a:xfrm>
          <a:prstGeom prst="roundRect">
            <a:avLst/>
          </a:prstGeom>
          <a:solidFill>
            <a:srgbClr val="66FFFF">
              <a:alpha val="78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Определение расходов на содержание ОМСУ в соответствии с утверждёнными для района нормативами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14544" y="4207252"/>
            <a:ext cx="5643588" cy="574675"/>
          </a:xfrm>
          <a:prstGeom prst="roundRect">
            <a:avLst/>
          </a:prstGeom>
          <a:solidFill>
            <a:srgbClr val="FFE3D1">
              <a:alpha val="82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Определение объемов бюджетных ассигнований на коммунальные услуги с учетом ожидаемого роста тарифов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14544" y="2992815"/>
            <a:ext cx="5643588" cy="500062"/>
          </a:xfrm>
          <a:prstGeom prst="roundRect">
            <a:avLst>
              <a:gd name="adj" fmla="val 21717"/>
            </a:avLst>
          </a:prstGeom>
          <a:solidFill>
            <a:srgbClr val="92D050">
              <a:alpha val="65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ru-RU" sz="1400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Доведение размера заработной платы низкооплачиваемых работников до величины прожиточного минимума</a:t>
            </a:r>
          </a:p>
          <a:p>
            <a:pPr algn="just" eaLnBrk="1" hangingPunct="1">
              <a:defRPr/>
            </a:pPr>
            <a:endParaRPr lang="ru-RU" sz="1400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6758932" y="1706940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6758932" y="2421315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6758932" y="3064252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6830370" y="4278690"/>
            <a:ext cx="570699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Штриховая стрелка вправо 14"/>
          <p:cNvSpPr/>
          <p:nvPr/>
        </p:nvSpPr>
        <p:spPr>
          <a:xfrm rot="20586384">
            <a:off x="6854053" y="5957554"/>
            <a:ext cx="556609" cy="3905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43042" y="135292"/>
            <a:ext cx="6865264" cy="707886"/>
          </a:xfrm>
          <a:prstGeom prst="rect">
            <a:avLst/>
          </a:prstGeom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Основные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направления бюджетной политики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7" name="Штриховая стрелка вправо 16"/>
          <p:cNvSpPr/>
          <p:nvPr/>
        </p:nvSpPr>
        <p:spPr>
          <a:xfrm rot="1061756">
            <a:off x="6803473" y="1230094"/>
            <a:ext cx="546746" cy="42227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10800000" flipV="1">
            <a:off x="1114544" y="4850190"/>
            <a:ext cx="5643588" cy="504825"/>
          </a:xfrm>
          <a:prstGeom prst="roundRect">
            <a:avLst/>
          </a:prstGeom>
          <a:solidFill>
            <a:srgbClr val="92D050">
              <a:alpha val="65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Определение расходов дорожного фонда исходя из прогнозного объема доходов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14544" y="5421690"/>
            <a:ext cx="5643588" cy="428625"/>
          </a:xfrm>
          <a:prstGeom prst="roundRect">
            <a:avLst/>
          </a:prstGeom>
          <a:solidFill>
            <a:srgbClr val="66FFFF">
              <a:alpha val="78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Формирование расходов по программному принципу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14544" y="5921752"/>
            <a:ext cx="5643588" cy="500063"/>
          </a:xfrm>
          <a:prstGeom prst="roundRect">
            <a:avLst/>
          </a:prstGeom>
          <a:solidFill>
            <a:srgbClr val="FFE3D1">
              <a:alpha val="82000"/>
            </a:srgbClr>
          </a:solidFill>
          <a:ln>
            <a:solidFill>
              <a:srgbClr val="9A72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4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Привлечение в бюджет района средств их федерального и областного бюджетов</a:t>
            </a:r>
          </a:p>
        </p:txBody>
      </p:sp>
      <p:sp>
        <p:nvSpPr>
          <p:cNvPr id="21" name="Штриховая стрелка вправо 20"/>
          <p:cNvSpPr/>
          <p:nvPr/>
        </p:nvSpPr>
        <p:spPr>
          <a:xfrm>
            <a:off x="6758932" y="5421690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>
            <a:off x="6758932" y="4921627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6758932" y="3707190"/>
            <a:ext cx="570700" cy="428625"/>
          </a:xfrm>
          <a:prstGeom prst="stripedRightArrow">
            <a:avLst/>
          </a:prstGeom>
          <a:solidFill>
            <a:srgbClr val="9A7200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67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</TotalTime>
  <Words>2496</Words>
  <Application>Microsoft Office PowerPoint</Application>
  <PresentationFormat>Экран (4:3)</PresentationFormat>
  <Paragraphs>676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Office Theme</vt:lpstr>
      <vt:lpstr>Custom Design</vt:lpstr>
      <vt:lpstr>Слайд 1</vt:lpstr>
      <vt:lpstr>Административно-территориальное  деление муниципального образования</vt:lpstr>
      <vt:lpstr>Слайд 3</vt:lpstr>
      <vt:lpstr>Основные характеристики бюджета     </vt:lpstr>
      <vt:lpstr>Слайд 5</vt:lpstr>
      <vt:lpstr>Слайд 6</vt:lpstr>
      <vt:lpstr>Слайд 7</vt:lpstr>
      <vt:lpstr>Основные направления налоговой политики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Развитие образования в муниципальном образовании городской округ «Долинский»</vt:lpstr>
      <vt:lpstr>Развитие сферы культуры в муниципальном образовании городской округ "Долинский"</vt:lpstr>
      <vt:lpstr>Развитие физической культуры, спорта и повышение эффективности молодёжной политики муниципального образования городской округ "Долинский"</vt:lpstr>
      <vt:lpstr>Обеспечение населения муниципального образования городской округ "Долинский" качественным жильём</vt:lpstr>
      <vt:lpstr>Обеспечение населения муниципального образования  городской округ "Долинский" качественными  услугами жилищно-коммунального хозяйства</vt:lpstr>
      <vt:lpstr>Обеспечение общественного порядка, противодействия преступности и незаконному обороту наркотиков в муниципальном образовании городской округ "Долинский"</vt:lpstr>
      <vt:lpstr>Охрана окружающей среды, воспроизводство и использование природных ресурсов в муниципальном образовании городской округ "Долинский"</vt:lpstr>
      <vt:lpstr>Развитие транспортной инфраструктуры и дорожного хозяйства в муниципальном образовании городской округ "Долинский"</vt:lpstr>
      <vt:lpstr>Стимулирование экономической активности в муниципальном образовании городской округ "Долинский"</vt:lpstr>
      <vt:lpstr>Совершенствование системы муниципального управления</vt:lpstr>
      <vt:lpstr>Газификация муниципального образования городской округ "Долинский"</vt:lpstr>
      <vt:lpstr>Слайд 28</vt:lpstr>
      <vt:lpstr>Развитие туризма в муниципальном образовании городской округ "Долинский"</vt:lpstr>
      <vt:lpstr>Формирование современной городской среды на территории муниципального образования  городской округ "Долинский"</vt:lpstr>
      <vt:lpstr>Бюджетные инвестиции в объекты капитального  строительства муниципальной собственности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Server</cp:lastModifiedBy>
  <cp:revision>149</cp:revision>
  <dcterms:created xsi:type="dcterms:W3CDTF">2014-04-01T16:35:38Z</dcterms:created>
  <dcterms:modified xsi:type="dcterms:W3CDTF">2020-09-03T06:16:21Z</dcterms:modified>
</cp:coreProperties>
</file>